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pitchFamily="34" charset="0"/>
      <p:regular r:id="rId11"/>
    </p:embeddedFont>
    <p:embeddedFont>
      <p:font typeface="Arimo Bold" panose="020B0704020202020204" pitchFamily="34" charset="0"/>
      <p:regular r:id="rId12"/>
    </p:embeddedFont>
    <p:embeddedFont>
      <p:font typeface="Canva Sans" panose="020B0503030501040103" pitchFamily="34" charset="0"/>
      <p:regular r:id="rId13"/>
    </p:embeddedFont>
    <p:embeddedFont>
      <p:font typeface="Canva Sans Italics" panose="020B0503030501040103" pitchFamily="34" charset="0"/>
      <p:regular r:id="rId14"/>
    </p:embeddedFont>
    <p:embeddedFont>
      <p:font typeface="Inter" panose="020B0502030000000004" pitchFamily="34" charset="0"/>
      <p:regular r:id="rId15"/>
    </p:embeddedFont>
    <p:embeddedFont>
      <p:font typeface="Inter Bold" panose="020B0802030000000004" pitchFamily="34" charset="0"/>
      <p:regular r:id="rId16"/>
    </p:embeddedFont>
    <p:embeddedFont>
      <p:font typeface="Inter Italics" panose="020B0502030000000004" pitchFamily="34" charset="0"/>
      <p:regular r:id="rId17"/>
    </p:embeddedFont>
    <p:embeddedFont>
      <p:font typeface="Ubuntu" panose="020B0504030602030204" pitchFamily="34" charset="0"/>
      <p:regular r:id="rId18"/>
    </p:embeddedFont>
    <p:embeddedFont>
      <p:font typeface="Ubuntu Bold" panose="020B0804030602030204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jpe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32" Type="http://schemas.openxmlformats.org/officeDocument/2006/relationships/image" Target="../media/image34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Relationship Id="rId30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5" Type="http://schemas.openxmlformats.org/officeDocument/2006/relationships/image" Target="../media/image58.jpeg"/><Relationship Id="rId2" Type="http://schemas.openxmlformats.org/officeDocument/2006/relationships/image" Target="../media/image35.jpe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svg"/><Relationship Id="rId19" Type="http://schemas.openxmlformats.org/officeDocument/2006/relationships/image" Target="../media/image52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Relationship Id="rId22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62.png"/><Relationship Id="rId3" Type="http://schemas.openxmlformats.org/officeDocument/2006/relationships/image" Target="../media/image13.png"/><Relationship Id="rId21" Type="http://schemas.openxmlformats.org/officeDocument/2006/relationships/image" Target="../media/image65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61.svg"/><Relationship Id="rId2" Type="http://schemas.openxmlformats.org/officeDocument/2006/relationships/image" Target="../media/image4.jpeg"/><Relationship Id="rId16" Type="http://schemas.openxmlformats.org/officeDocument/2006/relationships/image" Target="../media/image60.sv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68.svg"/><Relationship Id="rId5" Type="http://schemas.openxmlformats.org/officeDocument/2006/relationships/image" Target="../media/image15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20.svg"/><Relationship Id="rId19" Type="http://schemas.openxmlformats.org/officeDocument/2006/relationships/image" Target="../media/image63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6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sv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83.png"/><Relationship Id="rId2" Type="http://schemas.openxmlformats.org/officeDocument/2006/relationships/image" Target="../media/image4.jpeg"/><Relationship Id="rId16" Type="http://schemas.openxmlformats.org/officeDocument/2006/relationships/image" Target="../media/image82.svg"/><Relationship Id="rId20" Type="http://schemas.openxmlformats.org/officeDocument/2006/relationships/image" Target="../media/image8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19" Type="http://schemas.openxmlformats.org/officeDocument/2006/relationships/image" Target="../media/image85.pn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Relationship Id="rId22" Type="http://schemas.openxmlformats.org/officeDocument/2006/relationships/image" Target="../media/image8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13" Type="http://schemas.openxmlformats.org/officeDocument/2006/relationships/image" Target="../media/image100.png"/><Relationship Id="rId18" Type="http://schemas.openxmlformats.org/officeDocument/2006/relationships/image" Target="../media/image105.sv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17" Type="http://schemas.openxmlformats.org/officeDocument/2006/relationships/image" Target="../media/image104.png"/><Relationship Id="rId2" Type="http://schemas.openxmlformats.org/officeDocument/2006/relationships/image" Target="../media/image89.jpeg"/><Relationship Id="rId16" Type="http://schemas.openxmlformats.org/officeDocument/2006/relationships/image" Target="../media/image103.svg"/><Relationship Id="rId20" Type="http://schemas.openxmlformats.org/officeDocument/2006/relationships/image" Target="../media/image10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svg"/><Relationship Id="rId19" Type="http://schemas.openxmlformats.org/officeDocument/2006/relationships/image" Target="../media/image106.png"/><Relationship Id="rId4" Type="http://schemas.openxmlformats.org/officeDocument/2006/relationships/image" Target="../media/image91.svg"/><Relationship Id="rId9" Type="http://schemas.openxmlformats.org/officeDocument/2006/relationships/image" Target="../media/image96.svg"/><Relationship Id="rId14" Type="http://schemas.openxmlformats.org/officeDocument/2006/relationships/image" Target="../media/image101.svg"/><Relationship Id="rId22" Type="http://schemas.openxmlformats.org/officeDocument/2006/relationships/image" Target="../media/image10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113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112.png"/><Relationship Id="rId2" Type="http://schemas.openxmlformats.org/officeDocument/2006/relationships/image" Target="../media/image4.jpe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111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110.png"/><Relationship Id="rId28" Type="http://schemas.openxmlformats.org/officeDocument/2006/relationships/image" Target="../media/image115.sv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114.png"/><Relationship Id="rId30" Type="http://schemas.openxmlformats.org/officeDocument/2006/relationships/image" Target="../media/image117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svg"/><Relationship Id="rId18" Type="http://schemas.openxmlformats.org/officeDocument/2006/relationships/image" Target="../media/image13.png"/><Relationship Id="rId26" Type="http://schemas.openxmlformats.org/officeDocument/2006/relationships/image" Target="../media/image125.png"/><Relationship Id="rId3" Type="http://schemas.openxmlformats.org/officeDocument/2006/relationships/image" Target="../media/image118.png"/><Relationship Id="rId21" Type="http://schemas.openxmlformats.org/officeDocument/2006/relationships/image" Target="../media/image18.svg"/><Relationship Id="rId34" Type="http://schemas.openxmlformats.org/officeDocument/2006/relationships/image" Target="../media/image133.png"/><Relationship Id="rId7" Type="http://schemas.openxmlformats.org/officeDocument/2006/relationships/image" Target="../media/image77.png"/><Relationship Id="rId12" Type="http://schemas.openxmlformats.org/officeDocument/2006/relationships/image" Target="../media/image123.svg"/><Relationship Id="rId17" Type="http://schemas.openxmlformats.org/officeDocument/2006/relationships/image" Target="../media/image16.svg"/><Relationship Id="rId25" Type="http://schemas.openxmlformats.org/officeDocument/2006/relationships/image" Target="../media/image22.svg"/><Relationship Id="rId33" Type="http://schemas.openxmlformats.org/officeDocument/2006/relationships/image" Target="../media/image132.svg"/><Relationship Id="rId2" Type="http://schemas.openxmlformats.org/officeDocument/2006/relationships/image" Target="../media/image4.jpe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1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11" Type="http://schemas.openxmlformats.org/officeDocument/2006/relationships/image" Target="../media/image26.svg"/><Relationship Id="rId24" Type="http://schemas.openxmlformats.org/officeDocument/2006/relationships/image" Target="../media/image21.png"/><Relationship Id="rId32" Type="http://schemas.openxmlformats.org/officeDocument/2006/relationships/image" Target="../media/image131.png"/><Relationship Id="rId5" Type="http://schemas.openxmlformats.org/officeDocument/2006/relationships/image" Target="../media/image120.png"/><Relationship Id="rId15" Type="http://schemas.openxmlformats.org/officeDocument/2006/relationships/image" Target="../media/image24.svg"/><Relationship Id="rId23" Type="http://schemas.openxmlformats.org/officeDocument/2006/relationships/image" Target="../media/image20.svg"/><Relationship Id="rId28" Type="http://schemas.openxmlformats.org/officeDocument/2006/relationships/image" Target="../media/image127.png"/><Relationship Id="rId10" Type="http://schemas.openxmlformats.org/officeDocument/2006/relationships/image" Target="../media/image122.svg"/><Relationship Id="rId19" Type="http://schemas.openxmlformats.org/officeDocument/2006/relationships/image" Target="../media/image14.svg"/><Relationship Id="rId31" Type="http://schemas.openxmlformats.org/officeDocument/2006/relationships/image" Target="../media/image130.svg"/><Relationship Id="rId4" Type="http://schemas.openxmlformats.org/officeDocument/2006/relationships/image" Target="../media/image119.svg"/><Relationship Id="rId9" Type="http://schemas.openxmlformats.org/officeDocument/2006/relationships/image" Target="../media/image25.png"/><Relationship Id="rId14" Type="http://schemas.openxmlformats.org/officeDocument/2006/relationships/image" Target="../media/image23.png"/><Relationship Id="rId22" Type="http://schemas.openxmlformats.org/officeDocument/2006/relationships/image" Target="../media/image19.png"/><Relationship Id="rId27" Type="http://schemas.openxmlformats.org/officeDocument/2006/relationships/image" Target="../media/image126.svg"/><Relationship Id="rId30" Type="http://schemas.openxmlformats.org/officeDocument/2006/relationships/image" Target="../media/image129.png"/><Relationship Id="rId35" Type="http://schemas.openxmlformats.org/officeDocument/2006/relationships/image" Target="../media/image134.svg"/><Relationship Id="rId8" Type="http://schemas.openxmlformats.org/officeDocument/2006/relationships/image" Target="../media/image7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sv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svg"/><Relationship Id="rId5" Type="http://schemas.openxmlformats.org/officeDocument/2006/relationships/image" Target="../media/image138.png"/><Relationship Id="rId10" Type="http://schemas.openxmlformats.org/officeDocument/2006/relationships/image" Target="../media/image143.svg"/><Relationship Id="rId4" Type="http://schemas.openxmlformats.org/officeDocument/2006/relationships/image" Target="../media/image137.svg"/><Relationship Id="rId9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>
            <a:off x="3862963" y="3999678"/>
            <a:ext cx="10562073" cy="6126486"/>
            <a:chOff x="0" y="0"/>
            <a:chExt cx="14215872" cy="8245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15872" cy="8245856"/>
            </a:xfrm>
            <a:custGeom>
              <a:avLst/>
              <a:gdLst/>
              <a:ahLst/>
              <a:cxnLst/>
              <a:rect l="l" t="t" r="r" b="b"/>
              <a:pathLst>
                <a:path w="14215872" h="8245856">
                  <a:moveTo>
                    <a:pt x="0" y="0"/>
                  </a:moveTo>
                  <a:lnTo>
                    <a:pt x="14215872" y="0"/>
                  </a:lnTo>
                  <a:lnTo>
                    <a:pt x="14215872" y="8245856"/>
                  </a:lnTo>
                  <a:lnTo>
                    <a:pt x="0" y="8245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49866" y="4127703"/>
            <a:ext cx="8188522" cy="5300937"/>
            <a:chOff x="0" y="0"/>
            <a:chExt cx="11021225" cy="71347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21187" cy="7134733"/>
            </a:xfrm>
            <a:custGeom>
              <a:avLst/>
              <a:gdLst/>
              <a:ahLst/>
              <a:cxnLst/>
              <a:rect l="l" t="t" r="r" b="b"/>
              <a:pathLst>
                <a:path w="11021187" h="7134733">
                  <a:moveTo>
                    <a:pt x="128397" y="0"/>
                  </a:moveTo>
                  <a:cubicBezTo>
                    <a:pt x="57404" y="0"/>
                    <a:pt x="0" y="57404"/>
                    <a:pt x="0" y="128397"/>
                  </a:cubicBezTo>
                  <a:lnTo>
                    <a:pt x="0" y="7134733"/>
                  </a:lnTo>
                  <a:lnTo>
                    <a:pt x="11021187" y="7134733"/>
                  </a:lnTo>
                  <a:lnTo>
                    <a:pt x="11021187" y="128397"/>
                  </a:lnTo>
                  <a:cubicBezTo>
                    <a:pt x="11021187" y="57404"/>
                    <a:pt x="10963783" y="0"/>
                    <a:pt x="10892917" y="0"/>
                  </a:cubicBezTo>
                  <a:lnTo>
                    <a:pt x="6132703" y="0"/>
                  </a:lnTo>
                  <a:cubicBezTo>
                    <a:pt x="6115431" y="0"/>
                    <a:pt x="6101461" y="13970"/>
                    <a:pt x="6101461" y="31242"/>
                  </a:cubicBezTo>
                  <a:lnTo>
                    <a:pt x="6101461" y="141097"/>
                  </a:lnTo>
                  <a:cubicBezTo>
                    <a:pt x="6101461" y="183642"/>
                    <a:pt x="6066917" y="218186"/>
                    <a:pt x="6024372" y="218186"/>
                  </a:cubicBezTo>
                  <a:lnTo>
                    <a:pt x="5000752" y="218186"/>
                  </a:lnTo>
                  <a:cubicBezTo>
                    <a:pt x="4958207" y="218186"/>
                    <a:pt x="4923663" y="183642"/>
                    <a:pt x="4923663" y="141097"/>
                  </a:cubicBezTo>
                  <a:lnTo>
                    <a:pt x="4923663" y="31242"/>
                  </a:lnTo>
                  <a:cubicBezTo>
                    <a:pt x="4923663" y="13970"/>
                    <a:pt x="4909693" y="0"/>
                    <a:pt x="4892421" y="0"/>
                  </a:cubicBezTo>
                  <a:close/>
                </a:path>
              </a:pathLst>
            </a:custGeom>
            <a:blipFill>
              <a:blip r:embed="rId4"/>
              <a:stretch>
                <a:fillRect t="-27236" b="-27236"/>
              </a:stretch>
            </a:blipFill>
          </p:spPr>
          <p:txBody>
            <a:bodyPr/>
            <a:lstStyle/>
            <a:p>
              <a:endParaRPr lang="ru-K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90600"/>
            <a:ext cx="7890983" cy="201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6399" b="1">
                <a:solidFill>
                  <a:srgbClr val="124669"/>
                </a:solidFill>
                <a:latin typeface="Ubuntu Bold"/>
                <a:ea typeface="Ubuntu Bold"/>
                <a:cs typeface="Ubuntu Bold"/>
                <a:sym typeface="Ubuntu Bold"/>
              </a:rPr>
              <a:t>Final project proposal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3563" y="5285969"/>
            <a:ext cx="7484127" cy="198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7"/>
              </a:lnSpc>
            </a:pPr>
            <a:r>
              <a:rPr lang="en-US" sz="4215" b="1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Predicting College Admission Based on High School Data</a:t>
            </a:r>
          </a:p>
        </p:txBody>
      </p:sp>
      <p:sp>
        <p:nvSpPr>
          <p:cNvPr id="9" name="AutoShape 9"/>
          <p:cNvSpPr/>
          <p:nvPr/>
        </p:nvSpPr>
        <p:spPr>
          <a:xfrm>
            <a:off x="5673563" y="7499301"/>
            <a:ext cx="649224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10" name="TextBox 10"/>
          <p:cNvSpPr txBox="1"/>
          <p:nvPr/>
        </p:nvSpPr>
        <p:spPr>
          <a:xfrm>
            <a:off x="5673563" y="7691060"/>
            <a:ext cx="5014823" cy="454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2824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Team ERALASH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>
            <a:off x="6203402" y="3176200"/>
            <a:ext cx="2738256" cy="2738256"/>
            <a:chOff x="0" y="0"/>
            <a:chExt cx="834912" cy="834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4912" cy="834912"/>
            </a:xfrm>
            <a:custGeom>
              <a:avLst/>
              <a:gdLst/>
              <a:ahLst/>
              <a:cxnLst/>
              <a:rect l="l" t="t" r="r" b="b"/>
              <a:pathLst>
                <a:path w="834912" h="834912">
                  <a:moveTo>
                    <a:pt x="0" y="0"/>
                  </a:moveTo>
                  <a:lnTo>
                    <a:pt x="834912" y="0"/>
                  </a:lnTo>
                  <a:lnTo>
                    <a:pt x="834912" y="834912"/>
                  </a:lnTo>
                  <a:lnTo>
                    <a:pt x="0" y="834912"/>
                  </a:lnTo>
                  <a:close/>
                </a:path>
              </a:pathLst>
            </a:custGeom>
            <a:solidFill>
              <a:srgbClr val="3BB8B2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34912" cy="873012"/>
            </a:xfrm>
            <a:prstGeom prst="rect">
              <a:avLst/>
            </a:prstGeom>
          </p:spPr>
          <p:txBody>
            <a:bodyPr lIns="45857" tIns="45857" rIns="45857" bIns="4585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03402" y="6319139"/>
            <a:ext cx="2738256" cy="2738256"/>
            <a:chOff x="0" y="0"/>
            <a:chExt cx="834912" cy="8349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4912" cy="834912"/>
            </a:xfrm>
            <a:custGeom>
              <a:avLst/>
              <a:gdLst/>
              <a:ahLst/>
              <a:cxnLst/>
              <a:rect l="l" t="t" r="r" b="b"/>
              <a:pathLst>
                <a:path w="834912" h="834912">
                  <a:moveTo>
                    <a:pt x="0" y="0"/>
                  </a:moveTo>
                  <a:lnTo>
                    <a:pt x="834912" y="0"/>
                  </a:lnTo>
                  <a:lnTo>
                    <a:pt x="834912" y="834912"/>
                  </a:lnTo>
                  <a:lnTo>
                    <a:pt x="0" y="834912"/>
                  </a:lnTo>
                  <a:close/>
                </a:path>
              </a:pathLst>
            </a:custGeom>
            <a:solidFill>
              <a:srgbClr val="4A80BE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34912" cy="873012"/>
            </a:xfrm>
            <a:prstGeom prst="rect">
              <a:avLst/>
            </a:prstGeom>
          </p:spPr>
          <p:txBody>
            <a:bodyPr lIns="45857" tIns="45857" rIns="45857" bIns="4585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46341" y="3176200"/>
            <a:ext cx="2738256" cy="2738256"/>
            <a:chOff x="0" y="0"/>
            <a:chExt cx="834912" cy="8349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4912" cy="834912"/>
            </a:xfrm>
            <a:custGeom>
              <a:avLst/>
              <a:gdLst/>
              <a:ahLst/>
              <a:cxnLst/>
              <a:rect l="l" t="t" r="r" b="b"/>
              <a:pathLst>
                <a:path w="834912" h="834912">
                  <a:moveTo>
                    <a:pt x="0" y="0"/>
                  </a:moveTo>
                  <a:lnTo>
                    <a:pt x="834912" y="0"/>
                  </a:lnTo>
                  <a:lnTo>
                    <a:pt x="834912" y="834912"/>
                  </a:lnTo>
                  <a:lnTo>
                    <a:pt x="0" y="834912"/>
                  </a:lnTo>
                  <a:close/>
                </a:path>
              </a:pathLst>
            </a:custGeom>
            <a:solidFill>
              <a:srgbClr val="35A7C0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34912" cy="873012"/>
            </a:xfrm>
            <a:prstGeom prst="rect">
              <a:avLst/>
            </a:prstGeom>
          </p:spPr>
          <p:txBody>
            <a:bodyPr lIns="45857" tIns="45857" rIns="45857" bIns="4585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46341" y="6319139"/>
            <a:ext cx="2738256" cy="2738256"/>
            <a:chOff x="0" y="0"/>
            <a:chExt cx="834912" cy="8349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4912" cy="834912"/>
            </a:xfrm>
            <a:custGeom>
              <a:avLst/>
              <a:gdLst/>
              <a:ahLst/>
              <a:cxnLst/>
              <a:rect l="l" t="t" r="r" b="b"/>
              <a:pathLst>
                <a:path w="834912" h="834912">
                  <a:moveTo>
                    <a:pt x="0" y="0"/>
                  </a:moveTo>
                  <a:lnTo>
                    <a:pt x="834912" y="0"/>
                  </a:lnTo>
                  <a:lnTo>
                    <a:pt x="834912" y="834912"/>
                  </a:lnTo>
                  <a:lnTo>
                    <a:pt x="0" y="834912"/>
                  </a:lnTo>
                  <a:close/>
                </a:path>
              </a:pathLst>
            </a:custGeom>
            <a:solidFill>
              <a:srgbClr val="7E5ABB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34912" cy="873012"/>
            </a:xfrm>
            <a:prstGeom prst="rect">
              <a:avLst/>
            </a:prstGeom>
          </p:spPr>
          <p:txBody>
            <a:bodyPr lIns="45857" tIns="45857" rIns="45857" bIns="4585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36888" y="4209686"/>
            <a:ext cx="3814224" cy="38142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2700000">
            <a:off x="10005421" y="7007409"/>
            <a:ext cx="934083" cy="875703"/>
          </a:xfrm>
          <a:custGeom>
            <a:avLst/>
            <a:gdLst/>
            <a:ahLst/>
            <a:cxnLst/>
            <a:rect l="l" t="t" r="r" b="b"/>
            <a:pathLst>
              <a:path w="934083" h="875703">
                <a:moveTo>
                  <a:pt x="0" y="0"/>
                </a:moveTo>
                <a:lnTo>
                  <a:pt x="934083" y="0"/>
                </a:lnTo>
                <a:lnTo>
                  <a:pt x="934083" y="875703"/>
                </a:lnTo>
                <a:lnTo>
                  <a:pt x="0" y="875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9" name="Freeform 19"/>
          <p:cNvSpPr/>
          <p:nvPr/>
        </p:nvSpPr>
        <p:spPr>
          <a:xfrm rot="2700000">
            <a:off x="7348496" y="7007409"/>
            <a:ext cx="934083" cy="875703"/>
          </a:xfrm>
          <a:custGeom>
            <a:avLst/>
            <a:gdLst/>
            <a:ahLst/>
            <a:cxnLst/>
            <a:rect l="l" t="t" r="r" b="b"/>
            <a:pathLst>
              <a:path w="934083" h="875703">
                <a:moveTo>
                  <a:pt x="0" y="0"/>
                </a:moveTo>
                <a:lnTo>
                  <a:pt x="934083" y="0"/>
                </a:lnTo>
                <a:lnTo>
                  <a:pt x="934083" y="875703"/>
                </a:lnTo>
                <a:lnTo>
                  <a:pt x="0" y="875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0" name="Freeform 20"/>
          <p:cNvSpPr/>
          <p:nvPr/>
        </p:nvSpPr>
        <p:spPr>
          <a:xfrm rot="8100000">
            <a:off x="7348496" y="4350483"/>
            <a:ext cx="934083" cy="875703"/>
          </a:xfrm>
          <a:custGeom>
            <a:avLst/>
            <a:gdLst/>
            <a:ahLst/>
            <a:cxnLst/>
            <a:rect l="l" t="t" r="r" b="b"/>
            <a:pathLst>
              <a:path w="934083" h="875703">
                <a:moveTo>
                  <a:pt x="0" y="0"/>
                </a:moveTo>
                <a:lnTo>
                  <a:pt x="934083" y="0"/>
                </a:lnTo>
                <a:lnTo>
                  <a:pt x="934083" y="875703"/>
                </a:lnTo>
                <a:lnTo>
                  <a:pt x="0" y="875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1" name="Freeform 21"/>
          <p:cNvSpPr/>
          <p:nvPr/>
        </p:nvSpPr>
        <p:spPr>
          <a:xfrm rot="-8100000">
            <a:off x="10005421" y="4350483"/>
            <a:ext cx="934083" cy="875703"/>
          </a:xfrm>
          <a:custGeom>
            <a:avLst/>
            <a:gdLst/>
            <a:ahLst/>
            <a:cxnLst/>
            <a:rect l="l" t="t" r="r" b="b"/>
            <a:pathLst>
              <a:path w="934083" h="875703">
                <a:moveTo>
                  <a:pt x="0" y="0"/>
                </a:moveTo>
                <a:lnTo>
                  <a:pt x="934083" y="0"/>
                </a:lnTo>
                <a:lnTo>
                  <a:pt x="934083" y="875703"/>
                </a:lnTo>
                <a:lnTo>
                  <a:pt x="0" y="8757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2" name="AutoShape 22"/>
          <p:cNvSpPr/>
          <p:nvPr/>
        </p:nvSpPr>
        <p:spPr>
          <a:xfrm flipV="1">
            <a:off x="13268144" y="4235752"/>
            <a:ext cx="0" cy="620900"/>
          </a:xfrm>
          <a:prstGeom prst="line">
            <a:avLst/>
          </a:prstGeom>
          <a:ln w="19050" cap="flat">
            <a:solidFill>
              <a:srgbClr val="35A7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3" name="AutoShape 23"/>
          <p:cNvSpPr/>
          <p:nvPr/>
        </p:nvSpPr>
        <p:spPr>
          <a:xfrm flipV="1">
            <a:off x="5019856" y="4228866"/>
            <a:ext cx="0" cy="620900"/>
          </a:xfrm>
          <a:prstGeom prst="line">
            <a:avLst/>
          </a:prstGeom>
          <a:ln w="19050" cap="flat">
            <a:solidFill>
              <a:srgbClr val="3BB8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4" name="AutoShape 24"/>
          <p:cNvSpPr/>
          <p:nvPr/>
        </p:nvSpPr>
        <p:spPr>
          <a:xfrm flipV="1">
            <a:off x="5010331" y="7360543"/>
            <a:ext cx="0" cy="620900"/>
          </a:xfrm>
          <a:prstGeom prst="line">
            <a:avLst/>
          </a:prstGeom>
          <a:ln w="19050" cap="flat">
            <a:solidFill>
              <a:srgbClr val="4A80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5" name="AutoShape 25"/>
          <p:cNvSpPr/>
          <p:nvPr/>
        </p:nvSpPr>
        <p:spPr>
          <a:xfrm flipV="1">
            <a:off x="13277669" y="7360543"/>
            <a:ext cx="0" cy="620900"/>
          </a:xfrm>
          <a:prstGeom prst="line">
            <a:avLst/>
          </a:prstGeom>
          <a:ln w="19050" cap="flat">
            <a:solidFill>
              <a:srgbClr val="7E5A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6" name="AutoShape 26"/>
          <p:cNvSpPr/>
          <p:nvPr/>
        </p:nvSpPr>
        <p:spPr>
          <a:xfrm flipV="1">
            <a:off x="5429431" y="4545328"/>
            <a:ext cx="773972" cy="0"/>
          </a:xfrm>
          <a:prstGeom prst="line">
            <a:avLst/>
          </a:prstGeom>
          <a:ln w="47625" cap="flat">
            <a:solidFill>
              <a:srgbClr val="3BB8B2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7" name="AutoShape 27"/>
          <p:cNvSpPr/>
          <p:nvPr/>
        </p:nvSpPr>
        <p:spPr>
          <a:xfrm flipH="1">
            <a:off x="12077971" y="7688267"/>
            <a:ext cx="780598" cy="0"/>
          </a:xfrm>
          <a:prstGeom prst="line">
            <a:avLst/>
          </a:prstGeom>
          <a:ln w="47625" cap="flat">
            <a:solidFill>
              <a:srgbClr val="7E5ABB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8" name="AutoShape 28"/>
          <p:cNvSpPr/>
          <p:nvPr/>
        </p:nvSpPr>
        <p:spPr>
          <a:xfrm flipV="1">
            <a:off x="5429431" y="7688267"/>
            <a:ext cx="773972" cy="0"/>
          </a:xfrm>
          <a:prstGeom prst="line">
            <a:avLst/>
          </a:prstGeom>
          <a:ln w="47625" cap="flat">
            <a:solidFill>
              <a:srgbClr val="4A80BE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9" name="AutoShape 29"/>
          <p:cNvSpPr/>
          <p:nvPr/>
        </p:nvSpPr>
        <p:spPr>
          <a:xfrm flipH="1">
            <a:off x="12077971" y="4545328"/>
            <a:ext cx="780598" cy="0"/>
          </a:xfrm>
          <a:prstGeom prst="line">
            <a:avLst/>
          </a:prstGeom>
          <a:ln w="47625" cap="flat">
            <a:solidFill>
              <a:srgbClr val="35A7C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30" name="Freeform 30"/>
          <p:cNvSpPr/>
          <p:nvPr/>
        </p:nvSpPr>
        <p:spPr>
          <a:xfrm>
            <a:off x="-279918" y="10021224"/>
            <a:ext cx="1001509" cy="500755"/>
          </a:xfrm>
          <a:custGeom>
            <a:avLst/>
            <a:gdLst/>
            <a:ahLst/>
            <a:cxnLst/>
            <a:rect l="l" t="t" r="r" b="b"/>
            <a:pathLst>
              <a:path w="1001509" h="500755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1" name="Freeform 31"/>
          <p:cNvSpPr/>
          <p:nvPr/>
        </p:nvSpPr>
        <p:spPr>
          <a:xfrm>
            <a:off x="17198036" y="-184027"/>
            <a:ext cx="1269104" cy="1269104"/>
          </a:xfrm>
          <a:custGeom>
            <a:avLst/>
            <a:gdLst/>
            <a:ahLst/>
            <a:cxnLst/>
            <a:rect l="l" t="t" r="r" b="b"/>
            <a:pathLst>
              <a:path w="1269104" h="1269104">
                <a:moveTo>
                  <a:pt x="0" y="0"/>
                </a:moveTo>
                <a:lnTo>
                  <a:pt x="1269104" y="0"/>
                </a:lnTo>
                <a:lnTo>
                  <a:pt x="1269104" y="1269104"/>
                </a:lnTo>
                <a:lnTo>
                  <a:pt x="0" y="12691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3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2" name="Freeform 32"/>
          <p:cNvSpPr/>
          <p:nvPr/>
        </p:nvSpPr>
        <p:spPr>
          <a:xfrm>
            <a:off x="-248816" y="-18402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3" name="Freeform 33"/>
          <p:cNvSpPr/>
          <p:nvPr/>
        </p:nvSpPr>
        <p:spPr>
          <a:xfrm>
            <a:off x="17915017" y="991401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4" name="Freeform 34"/>
          <p:cNvSpPr/>
          <p:nvPr/>
        </p:nvSpPr>
        <p:spPr>
          <a:xfrm>
            <a:off x="-1306002" y="6007739"/>
            <a:ext cx="1950207" cy="1245695"/>
          </a:xfrm>
          <a:custGeom>
            <a:avLst/>
            <a:gdLst/>
            <a:ahLst/>
            <a:cxnLst/>
            <a:rect l="l" t="t" r="r" b="b"/>
            <a:pathLst>
              <a:path w="1950207" h="1245695">
                <a:moveTo>
                  <a:pt x="0" y="0"/>
                </a:moveTo>
                <a:lnTo>
                  <a:pt x="1950207" y="0"/>
                </a:lnTo>
                <a:lnTo>
                  <a:pt x="1950207" y="1245694"/>
                </a:lnTo>
                <a:lnTo>
                  <a:pt x="0" y="124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50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5" name="Freeform 35"/>
          <p:cNvSpPr/>
          <p:nvPr/>
        </p:nvSpPr>
        <p:spPr>
          <a:xfrm flipH="1">
            <a:off x="17198036" y="78485"/>
            <a:ext cx="1397171" cy="263716"/>
          </a:xfrm>
          <a:custGeom>
            <a:avLst/>
            <a:gdLst/>
            <a:ahLst/>
            <a:cxnLst/>
            <a:rect l="l" t="t" r="r" b="b"/>
            <a:pathLst>
              <a:path w="1397171" h="263716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6" name="Freeform 36"/>
          <p:cNvSpPr/>
          <p:nvPr/>
        </p:nvSpPr>
        <p:spPr>
          <a:xfrm>
            <a:off x="18070637" y="671049"/>
            <a:ext cx="590345" cy="357651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7" name="Freeform 37"/>
          <p:cNvSpPr/>
          <p:nvPr/>
        </p:nvSpPr>
        <p:spPr>
          <a:xfrm>
            <a:off x="7961891" y="4934688"/>
            <a:ext cx="2820747" cy="2820747"/>
          </a:xfrm>
          <a:custGeom>
            <a:avLst/>
            <a:gdLst/>
            <a:ahLst/>
            <a:cxnLst/>
            <a:rect l="l" t="t" r="r" b="b"/>
            <a:pathLst>
              <a:path w="2820747" h="2820747">
                <a:moveTo>
                  <a:pt x="0" y="0"/>
                </a:moveTo>
                <a:lnTo>
                  <a:pt x="2820746" y="0"/>
                </a:lnTo>
                <a:lnTo>
                  <a:pt x="2820746" y="2820747"/>
                </a:lnTo>
                <a:lnTo>
                  <a:pt x="0" y="282074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35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KG"/>
          </a:p>
        </p:txBody>
      </p:sp>
      <p:grpSp>
        <p:nvGrpSpPr>
          <p:cNvPr id="38" name="Group 38"/>
          <p:cNvGrpSpPr/>
          <p:nvPr/>
        </p:nvGrpSpPr>
        <p:grpSpPr>
          <a:xfrm>
            <a:off x="7961891" y="4934688"/>
            <a:ext cx="2364218" cy="2364218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7E7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0648322" y="3545669"/>
            <a:ext cx="927995" cy="1664565"/>
          </a:xfrm>
          <a:custGeom>
            <a:avLst/>
            <a:gdLst/>
            <a:ahLst/>
            <a:cxnLst/>
            <a:rect l="l" t="t" r="r" b="b"/>
            <a:pathLst>
              <a:path w="927995" h="1664565">
                <a:moveTo>
                  <a:pt x="0" y="0"/>
                </a:moveTo>
                <a:lnTo>
                  <a:pt x="927994" y="0"/>
                </a:lnTo>
                <a:lnTo>
                  <a:pt x="927994" y="1664564"/>
                </a:lnTo>
                <a:lnTo>
                  <a:pt x="0" y="166456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2" name="Freeform 42"/>
          <p:cNvSpPr/>
          <p:nvPr/>
        </p:nvSpPr>
        <p:spPr>
          <a:xfrm flipH="1">
            <a:off x="6371642" y="7273705"/>
            <a:ext cx="1200889" cy="1622823"/>
          </a:xfrm>
          <a:custGeom>
            <a:avLst/>
            <a:gdLst/>
            <a:ahLst/>
            <a:cxnLst/>
            <a:rect l="l" t="t" r="r" b="b"/>
            <a:pathLst>
              <a:path w="1200889" h="1622823">
                <a:moveTo>
                  <a:pt x="1200888" y="0"/>
                </a:moveTo>
                <a:lnTo>
                  <a:pt x="0" y="0"/>
                </a:lnTo>
                <a:lnTo>
                  <a:pt x="0" y="1622823"/>
                </a:lnTo>
                <a:lnTo>
                  <a:pt x="1200888" y="1622823"/>
                </a:lnTo>
                <a:lnTo>
                  <a:pt x="120088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3" name="Freeform 43"/>
          <p:cNvSpPr/>
          <p:nvPr/>
        </p:nvSpPr>
        <p:spPr>
          <a:xfrm>
            <a:off x="6569938" y="3372972"/>
            <a:ext cx="772828" cy="2139316"/>
          </a:xfrm>
          <a:custGeom>
            <a:avLst/>
            <a:gdLst/>
            <a:ahLst/>
            <a:cxnLst/>
            <a:rect l="l" t="t" r="r" b="b"/>
            <a:pathLst>
              <a:path w="772828" h="2139316">
                <a:moveTo>
                  <a:pt x="0" y="0"/>
                </a:moveTo>
                <a:lnTo>
                  <a:pt x="772828" y="0"/>
                </a:lnTo>
                <a:lnTo>
                  <a:pt x="772828" y="2139317"/>
                </a:lnTo>
                <a:lnTo>
                  <a:pt x="0" y="213931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4" name="TextBox 44"/>
          <p:cNvSpPr txBox="1"/>
          <p:nvPr/>
        </p:nvSpPr>
        <p:spPr>
          <a:xfrm>
            <a:off x="8246005" y="5838033"/>
            <a:ext cx="179599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 spc="1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ERALASH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476372" y="4116966"/>
            <a:ext cx="4085032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spc="13">
                <a:solidFill>
                  <a:srgbClr val="35A7C0"/>
                </a:solidFill>
                <a:latin typeface="Inter Bold"/>
                <a:ea typeface="Inter Bold"/>
                <a:cs typeface="Inter Bold"/>
                <a:sym typeface="Inter Bold"/>
              </a:rPr>
              <a:t>Ochgerel Buyandelger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487219" y="4649959"/>
            <a:ext cx="27098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10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12230296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243677" y="4110080"/>
            <a:ext cx="2558426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699" b="1" spc="13">
                <a:solidFill>
                  <a:srgbClr val="3BB8B2"/>
                </a:solidFill>
                <a:latin typeface="Inter Bold"/>
                <a:ea typeface="Inter Bold"/>
                <a:cs typeface="Inter Bold"/>
                <a:sym typeface="Inter Bold"/>
              </a:rPr>
              <a:t>Novikova Anna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092244" y="4652224"/>
            <a:ext cx="27098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10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12230292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682680" y="7241757"/>
            <a:ext cx="3109897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699" b="1" spc="13">
                <a:solidFill>
                  <a:srgbClr val="4A80BE"/>
                </a:solidFill>
                <a:latin typeface="Inter Bold"/>
                <a:ea typeface="Inter Bold"/>
                <a:cs typeface="Inter Bold"/>
                <a:sym typeface="Inter Bold"/>
              </a:rPr>
              <a:t>Grishaeva Arina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082719" y="7783900"/>
            <a:ext cx="27098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10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12230285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485897" y="7241757"/>
            <a:ext cx="3960456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spc="13">
                <a:solidFill>
                  <a:srgbClr val="7E5ABB"/>
                </a:solidFill>
                <a:latin typeface="Inter Bold"/>
                <a:ea typeface="Inter Bold"/>
                <a:cs typeface="Inter Bold"/>
                <a:sym typeface="Inter Bold"/>
              </a:rPr>
              <a:t>Purev Nomin Erdene</a:t>
            </a:r>
          </a:p>
          <a:p>
            <a:pPr algn="l">
              <a:lnSpc>
                <a:spcPts val="3779"/>
              </a:lnSpc>
            </a:pPr>
            <a:endParaRPr lang="en-US" sz="2699" b="1" spc="13">
              <a:solidFill>
                <a:srgbClr val="7E5AB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3476372" y="7783900"/>
            <a:ext cx="27098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10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12230265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189436" y="947466"/>
            <a:ext cx="5850724" cy="824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5011" spc="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TEAM MEMBERS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845866" y="1859802"/>
            <a:ext cx="10596265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spc="8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“The strength of the team is each individual member. The strength of each member is the team.” </a:t>
            </a:r>
          </a:p>
          <a:p>
            <a:pPr algn="r">
              <a:lnSpc>
                <a:spcPts val="2519"/>
              </a:lnSpc>
            </a:pPr>
            <a:r>
              <a:rPr lang="en-US" sz="1799" spc="8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Phil Jackson</a:t>
            </a:r>
          </a:p>
          <a:p>
            <a:pPr algn="ctr">
              <a:lnSpc>
                <a:spcPts val="2519"/>
              </a:lnSpc>
            </a:pPr>
            <a:endParaRPr lang="en-US" sz="1799" spc="8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" name="Freeform 55"/>
          <p:cNvSpPr/>
          <p:nvPr/>
        </p:nvSpPr>
        <p:spPr>
          <a:xfrm>
            <a:off x="10476533" y="7247956"/>
            <a:ext cx="1271571" cy="1612135"/>
          </a:xfrm>
          <a:custGeom>
            <a:avLst/>
            <a:gdLst/>
            <a:ahLst/>
            <a:cxnLst/>
            <a:rect l="l" t="t" r="r" b="b"/>
            <a:pathLst>
              <a:path w="1271571" h="1612135">
                <a:moveTo>
                  <a:pt x="0" y="0"/>
                </a:moveTo>
                <a:lnTo>
                  <a:pt x="1271572" y="0"/>
                </a:lnTo>
                <a:lnTo>
                  <a:pt x="1271572" y="1612135"/>
                </a:lnTo>
                <a:lnTo>
                  <a:pt x="0" y="161213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>
            <a:off x="7068240" y="2952865"/>
            <a:ext cx="3464138" cy="5739861"/>
            <a:chOff x="0" y="0"/>
            <a:chExt cx="4618850" cy="7653148"/>
          </a:xfrm>
        </p:grpSpPr>
        <p:sp>
          <p:nvSpPr>
            <p:cNvPr id="4" name="Freeform 4"/>
            <p:cNvSpPr/>
            <p:nvPr/>
          </p:nvSpPr>
          <p:spPr>
            <a:xfrm flipH="1">
              <a:off x="0" y="579411"/>
              <a:ext cx="2719138" cy="350089"/>
            </a:xfrm>
            <a:custGeom>
              <a:avLst/>
              <a:gdLst/>
              <a:ahLst/>
              <a:cxnLst/>
              <a:rect l="l" t="t" r="r" b="b"/>
              <a:pathLst>
                <a:path w="2719138" h="350089">
                  <a:moveTo>
                    <a:pt x="2719138" y="0"/>
                  </a:moveTo>
                  <a:lnTo>
                    <a:pt x="0" y="0"/>
                  </a:lnTo>
                  <a:lnTo>
                    <a:pt x="0" y="350089"/>
                  </a:lnTo>
                  <a:lnTo>
                    <a:pt x="2719138" y="350089"/>
                  </a:lnTo>
                  <a:lnTo>
                    <a:pt x="2719138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6723648"/>
              <a:ext cx="2719138" cy="350089"/>
            </a:xfrm>
            <a:custGeom>
              <a:avLst/>
              <a:gdLst/>
              <a:ahLst/>
              <a:cxnLst/>
              <a:rect l="l" t="t" r="r" b="b"/>
              <a:pathLst>
                <a:path w="2719138" h="350089">
                  <a:moveTo>
                    <a:pt x="2719138" y="0"/>
                  </a:moveTo>
                  <a:lnTo>
                    <a:pt x="0" y="0"/>
                  </a:lnTo>
                  <a:lnTo>
                    <a:pt x="0" y="350089"/>
                  </a:lnTo>
                  <a:lnTo>
                    <a:pt x="2719138" y="350089"/>
                  </a:lnTo>
                  <a:lnTo>
                    <a:pt x="2719138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0" y="3651529"/>
              <a:ext cx="2719138" cy="350089"/>
            </a:xfrm>
            <a:custGeom>
              <a:avLst/>
              <a:gdLst/>
              <a:ahLst/>
              <a:cxnLst/>
              <a:rect l="l" t="t" r="r" b="b"/>
              <a:pathLst>
                <a:path w="2719138" h="350089">
                  <a:moveTo>
                    <a:pt x="2719138" y="0"/>
                  </a:moveTo>
                  <a:lnTo>
                    <a:pt x="0" y="0"/>
                  </a:lnTo>
                  <a:lnTo>
                    <a:pt x="0" y="350089"/>
                  </a:lnTo>
                  <a:lnTo>
                    <a:pt x="2719138" y="350089"/>
                  </a:lnTo>
                  <a:lnTo>
                    <a:pt x="2719138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7" name="Freeform 7"/>
            <p:cNvSpPr/>
            <p:nvPr/>
          </p:nvSpPr>
          <p:spPr>
            <a:xfrm rot="5400000">
              <a:off x="2717400" y="1967611"/>
              <a:ext cx="2293990" cy="519015"/>
            </a:xfrm>
            <a:custGeom>
              <a:avLst/>
              <a:gdLst/>
              <a:ahLst/>
              <a:cxnLst/>
              <a:rect l="l" t="t" r="r" b="b"/>
              <a:pathLst>
                <a:path w="2293990" h="519015">
                  <a:moveTo>
                    <a:pt x="0" y="0"/>
                  </a:moveTo>
                  <a:lnTo>
                    <a:pt x="2293990" y="0"/>
                  </a:lnTo>
                  <a:lnTo>
                    <a:pt x="2293990" y="519015"/>
                  </a:lnTo>
                  <a:lnTo>
                    <a:pt x="0" y="519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3109940" y="0"/>
              <a:ext cx="1508910" cy="150891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sq">
                <a:solidFill>
                  <a:srgbClr val="1E6695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2107" tIns="52107" rIns="52107" bIns="5210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 rot="5400000">
              <a:off x="2717400" y="5074091"/>
              <a:ext cx="2293990" cy="519015"/>
            </a:xfrm>
            <a:custGeom>
              <a:avLst/>
              <a:gdLst/>
              <a:ahLst/>
              <a:cxnLst/>
              <a:rect l="l" t="t" r="r" b="b"/>
              <a:pathLst>
                <a:path w="2293990" h="519015">
                  <a:moveTo>
                    <a:pt x="0" y="0"/>
                  </a:moveTo>
                  <a:lnTo>
                    <a:pt x="2293990" y="0"/>
                  </a:lnTo>
                  <a:lnTo>
                    <a:pt x="2293990" y="519016"/>
                  </a:lnTo>
                  <a:lnTo>
                    <a:pt x="0" y="519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3109940" y="6144238"/>
              <a:ext cx="1508910" cy="150891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sq">
                <a:solidFill>
                  <a:srgbClr val="3898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2107" tIns="52107" rIns="52107" bIns="5210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3109940" y="3072119"/>
              <a:ext cx="1508910" cy="150891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4300" cap="sq">
                <a:solidFill>
                  <a:srgbClr val="3A886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2107" tIns="52107" rIns="52107" bIns="5210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105942" y="211"/>
              <a:ext cx="637926" cy="57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3"/>
                </a:lnSpc>
              </a:pPr>
              <a:r>
                <a:rPr lang="en-US" sz="2769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05942" y="3072330"/>
              <a:ext cx="637926" cy="57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3"/>
                </a:lnSpc>
              </a:pPr>
              <a:r>
                <a:rPr lang="en-US" sz="2769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05942" y="6144449"/>
              <a:ext cx="637926" cy="57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3"/>
                </a:lnSpc>
              </a:pPr>
              <a:r>
                <a:rPr lang="en-US" sz="2769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3437174" y="347744"/>
              <a:ext cx="867929" cy="867929"/>
            </a:xfrm>
            <a:custGeom>
              <a:avLst/>
              <a:gdLst/>
              <a:ahLst/>
              <a:cxnLst/>
              <a:rect l="l" t="t" r="r" b="b"/>
              <a:pathLst>
                <a:path w="867929" h="867929">
                  <a:moveTo>
                    <a:pt x="0" y="0"/>
                  </a:moveTo>
                  <a:lnTo>
                    <a:pt x="867929" y="0"/>
                  </a:lnTo>
                  <a:lnTo>
                    <a:pt x="867929" y="867928"/>
                  </a:lnTo>
                  <a:lnTo>
                    <a:pt x="0" y="867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3437174" y="3374672"/>
              <a:ext cx="842834" cy="870022"/>
            </a:xfrm>
            <a:custGeom>
              <a:avLst/>
              <a:gdLst/>
              <a:ahLst/>
              <a:cxnLst/>
              <a:rect l="l" t="t" r="r" b="b"/>
              <a:pathLst>
                <a:path w="842834" h="870022">
                  <a:moveTo>
                    <a:pt x="0" y="0"/>
                  </a:moveTo>
                  <a:lnTo>
                    <a:pt x="842834" y="0"/>
                  </a:lnTo>
                  <a:lnTo>
                    <a:pt x="842834" y="870023"/>
                  </a:lnTo>
                  <a:lnTo>
                    <a:pt x="0" y="870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3437174" y="6440253"/>
              <a:ext cx="842834" cy="842834"/>
            </a:xfrm>
            <a:custGeom>
              <a:avLst/>
              <a:gdLst/>
              <a:ahLst/>
              <a:cxnLst/>
              <a:rect l="l" t="t" r="r" b="b"/>
              <a:pathLst>
                <a:path w="842834" h="842834">
                  <a:moveTo>
                    <a:pt x="0" y="0"/>
                  </a:moveTo>
                  <a:lnTo>
                    <a:pt x="842834" y="0"/>
                  </a:lnTo>
                  <a:lnTo>
                    <a:pt x="842834" y="842834"/>
                  </a:lnTo>
                  <a:lnTo>
                    <a:pt x="0" y="84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096428" y="392281"/>
            <a:ext cx="766959" cy="464969"/>
          </a:xfrm>
          <a:custGeom>
            <a:avLst/>
            <a:gdLst/>
            <a:ahLst/>
            <a:cxnLst/>
            <a:rect l="l" t="t" r="r" b="b"/>
            <a:pathLst>
              <a:path w="766959" h="464969">
                <a:moveTo>
                  <a:pt x="0" y="0"/>
                </a:moveTo>
                <a:lnTo>
                  <a:pt x="766960" y="0"/>
                </a:lnTo>
                <a:lnTo>
                  <a:pt x="766960" y="464969"/>
                </a:lnTo>
                <a:lnTo>
                  <a:pt x="0" y="4649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5" name="Freeform 25"/>
          <p:cNvSpPr/>
          <p:nvPr/>
        </p:nvSpPr>
        <p:spPr>
          <a:xfrm flipV="1">
            <a:off x="-1356745" y="-30861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4114800"/>
                </a:moveTo>
                <a:lnTo>
                  <a:pt x="1892808" y="4114800"/>
                </a:lnTo>
                <a:lnTo>
                  <a:pt x="189280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6" name="Freeform 26"/>
          <p:cNvSpPr/>
          <p:nvPr/>
        </p:nvSpPr>
        <p:spPr>
          <a:xfrm>
            <a:off x="17715743" y="7200900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7" name="AutoShape 27"/>
          <p:cNvSpPr/>
          <p:nvPr/>
        </p:nvSpPr>
        <p:spPr>
          <a:xfrm>
            <a:off x="1747652" y="1590508"/>
            <a:ext cx="147591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8" name="AutoShape 28"/>
          <p:cNvSpPr/>
          <p:nvPr/>
        </p:nvSpPr>
        <p:spPr>
          <a:xfrm>
            <a:off x="10908616" y="1822526"/>
            <a:ext cx="0" cy="80005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9" name="Freeform 29"/>
          <p:cNvSpPr/>
          <p:nvPr/>
        </p:nvSpPr>
        <p:spPr>
          <a:xfrm>
            <a:off x="13381760" y="2362850"/>
            <a:ext cx="1360846" cy="175209"/>
          </a:xfrm>
          <a:custGeom>
            <a:avLst/>
            <a:gdLst/>
            <a:ahLst/>
            <a:cxnLst/>
            <a:rect l="l" t="t" r="r" b="b"/>
            <a:pathLst>
              <a:path w="1360846" h="175209">
                <a:moveTo>
                  <a:pt x="0" y="0"/>
                </a:moveTo>
                <a:lnTo>
                  <a:pt x="1360846" y="0"/>
                </a:lnTo>
                <a:lnTo>
                  <a:pt x="1360846" y="175209"/>
                </a:lnTo>
                <a:lnTo>
                  <a:pt x="0" y="17520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0" name="Freeform 30"/>
          <p:cNvSpPr/>
          <p:nvPr/>
        </p:nvSpPr>
        <p:spPr>
          <a:xfrm>
            <a:off x="11833833" y="3039853"/>
            <a:ext cx="5304458" cy="6467804"/>
          </a:xfrm>
          <a:custGeom>
            <a:avLst/>
            <a:gdLst/>
            <a:ahLst/>
            <a:cxnLst/>
            <a:rect l="l" t="t" r="r" b="b"/>
            <a:pathLst>
              <a:path w="5304458" h="6467804">
                <a:moveTo>
                  <a:pt x="0" y="0"/>
                </a:moveTo>
                <a:lnTo>
                  <a:pt x="5304459" y="0"/>
                </a:lnTo>
                <a:lnTo>
                  <a:pt x="5304459" y="6467804"/>
                </a:lnTo>
                <a:lnTo>
                  <a:pt x="0" y="646780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r="-3435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ru-KG"/>
          </a:p>
        </p:txBody>
      </p:sp>
      <p:sp>
        <p:nvSpPr>
          <p:cNvPr id="31" name="TextBox 31"/>
          <p:cNvSpPr txBox="1"/>
          <p:nvPr/>
        </p:nvSpPr>
        <p:spPr>
          <a:xfrm>
            <a:off x="1551246" y="797751"/>
            <a:ext cx="15185509" cy="60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7"/>
              </a:lnSpc>
              <a:spcBef>
                <a:spcPct val="0"/>
              </a:spcBef>
            </a:pPr>
            <a:r>
              <a:rPr lang="en-US" sz="34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PREDICTING COLLEGE ADMISSION BASED ON HIGH SCHOOL DATA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536063" y="2952865"/>
            <a:ext cx="6163543" cy="2025014"/>
            <a:chOff x="0" y="0"/>
            <a:chExt cx="8218057" cy="2700019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"/>
              <a:ext cx="8218057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Objective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701675"/>
              <a:ext cx="8218057" cy="19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develop a predictive model using student academic and extracurricular data to estimate the likelihood of college admission or scholarship eligibility.</a:t>
              </a:r>
            </a:p>
            <a:p>
              <a:pPr algn="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identify key factors influencing college decisions.</a:t>
              </a:r>
            </a:p>
            <a:p>
              <a:pPr marL="0" lvl="1" indent="0" algn="r">
                <a:lnSpc>
                  <a:spcPts val="2400"/>
                </a:lnSpc>
                <a:spcBef>
                  <a:spcPct val="0"/>
                </a:spcBef>
              </a:pPr>
              <a:endPara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01472" y="5143500"/>
            <a:ext cx="5898134" cy="2025014"/>
            <a:chOff x="0" y="0"/>
            <a:chExt cx="7864178" cy="2700019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9525"/>
              <a:ext cx="7864178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Problem Statement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701675"/>
              <a:ext cx="7864178" cy="19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Students and institutions face uncertainty in the college admission process.</a:t>
              </a:r>
            </a:p>
            <a:p>
              <a:pPr algn="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Predicting admission likelihood can help applicants set realistic goals and optimize their applications.</a:t>
              </a:r>
            </a:p>
            <a:p>
              <a:pPr algn="r">
                <a:lnSpc>
                  <a:spcPts val="2400"/>
                </a:lnSpc>
              </a:pPr>
              <a:endPara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10438" y="7538086"/>
            <a:ext cx="5789168" cy="1720214"/>
            <a:chOff x="0" y="0"/>
            <a:chExt cx="7718890" cy="2293619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9525"/>
              <a:ext cx="7718890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 Case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01675"/>
              <a:ext cx="7718890" cy="1591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For students: guidance on where to apply.</a:t>
              </a:r>
            </a:p>
            <a:p>
              <a:pPr algn="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For counselors: personalized advice using data-backed predictions.</a:t>
              </a:r>
            </a:p>
            <a:p>
              <a:pPr algn="r">
                <a:lnSpc>
                  <a:spcPts val="2400"/>
                </a:lnSpc>
              </a:pPr>
              <a:endParaRPr lang="en-US" sz="1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910438" y="2145840"/>
            <a:ext cx="2269347" cy="50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583" lvl="1" indent="-313791" algn="ctr">
              <a:lnSpc>
                <a:spcPts val="4069"/>
              </a:lnSpc>
              <a:spcBef>
                <a:spcPct val="0"/>
              </a:spcBef>
              <a:buAutoNum type="arabicPeriod"/>
            </a:pPr>
            <a:r>
              <a:rPr lang="en-US" sz="2906" b="1" u="none" strike="noStrik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Overview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645166" y="2163521"/>
            <a:ext cx="1333798" cy="50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</a:pPr>
            <a:r>
              <a:rPr lang="en-US" sz="2906" b="1" u="none" strike="noStrik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Dataset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02876" y="9838698"/>
            <a:ext cx="7158770" cy="24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059"/>
              </a:lnSpc>
              <a:spcBef>
                <a:spcPct val="0"/>
              </a:spcBef>
            </a:pPr>
            <a:r>
              <a:rPr lang="en-US" sz="1372" u="none" strike="noStrike">
                <a:solidFill>
                  <a:srgbClr val="124669"/>
                </a:solidFill>
                <a:latin typeface="Canva Sans"/>
                <a:ea typeface="Canva Sans"/>
                <a:cs typeface="Canva Sans"/>
                <a:sym typeface="Canva Sans"/>
              </a:rPr>
              <a:t>https://www.kaggle.com/datasets/amanace/student-admission-dataset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899263" y="2233765"/>
            <a:ext cx="2234906" cy="425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i="1" u="sng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KAGGLE.COM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" name="Freeform 3"/>
          <p:cNvSpPr/>
          <p:nvPr/>
        </p:nvSpPr>
        <p:spPr>
          <a:xfrm>
            <a:off x="-279918" y="10021224"/>
            <a:ext cx="1001509" cy="500755"/>
          </a:xfrm>
          <a:custGeom>
            <a:avLst/>
            <a:gdLst/>
            <a:ahLst/>
            <a:cxnLst/>
            <a:rect l="l" t="t" r="r" b="b"/>
            <a:pathLst>
              <a:path w="1001509" h="500755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" name="Freeform 4"/>
          <p:cNvSpPr/>
          <p:nvPr/>
        </p:nvSpPr>
        <p:spPr>
          <a:xfrm>
            <a:off x="17198036" y="-184027"/>
            <a:ext cx="1269104" cy="1269104"/>
          </a:xfrm>
          <a:custGeom>
            <a:avLst/>
            <a:gdLst/>
            <a:ahLst/>
            <a:cxnLst/>
            <a:rect l="l" t="t" r="r" b="b"/>
            <a:pathLst>
              <a:path w="1269104" h="1269104">
                <a:moveTo>
                  <a:pt x="0" y="0"/>
                </a:moveTo>
                <a:lnTo>
                  <a:pt x="1269104" y="0"/>
                </a:lnTo>
                <a:lnTo>
                  <a:pt x="1269104" y="1269104"/>
                </a:lnTo>
                <a:lnTo>
                  <a:pt x="0" y="1269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5" name="Freeform 5"/>
          <p:cNvSpPr/>
          <p:nvPr/>
        </p:nvSpPr>
        <p:spPr>
          <a:xfrm>
            <a:off x="-248816" y="-18402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6" name="Freeform 6"/>
          <p:cNvSpPr/>
          <p:nvPr/>
        </p:nvSpPr>
        <p:spPr>
          <a:xfrm>
            <a:off x="17915017" y="991401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7" name="Freeform 7"/>
          <p:cNvSpPr/>
          <p:nvPr/>
        </p:nvSpPr>
        <p:spPr>
          <a:xfrm>
            <a:off x="-1306002" y="6677017"/>
            <a:ext cx="1950207" cy="1245695"/>
          </a:xfrm>
          <a:custGeom>
            <a:avLst/>
            <a:gdLst/>
            <a:ahLst/>
            <a:cxnLst/>
            <a:rect l="l" t="t" r="r" b="b"/>
            <a:pathLst>
              <a:path w="1950207" h="1245695">
                <a:moveTo>
                  <a:pt x="0" y="0"/>
                </a:moveTo>
                <a:lnTo>
                  <a:pt x="1950207" y="0"/>
                </a:lnTo>
                <a:lnTo>
                  <a:pt x="1950207" y="1245695"/>
                </a:lnTo>
                <a:lnTo>
                  <a:pt x="0" y="12456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8" name="Freeform 8"/>
          <p:cNvSpPr/>
          <p:nvPr/>
        </p:nvSpPr>
        <p:spPr>
          <a:xfrm flipH="1">
            <a:off x="17198036" y="78485"/>
            <a:ext cx="1397171" cy="263716"/>
          </a:xfrm>
          <a:custGeom>
            <a:avLst/>
            <a:gdLst/>
            <a:ahLst/>
            <a:cxnLst/>
            <a:rect l="l" t="t" r="r" b="b"/>
            <a:pathLst>
              <a:path w="1397171" h="263716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9" name="Freeform 9"/>
          <p:cNvSpPr/>
          <p:nvPr/>
        </p:nvSpPr>
        <p:spPr>
          <a:xfrm>
            <a:off x="18070637" y="671049"/>
            <a:ext cx="590345" cy="357651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0" name="AutoShape 10"/>
          <p:cNvSpPr/>
          <p:nvPr/>
        </p:nvSpPr>
        <p:spPr>
          <a:xfrm>
            <a:off x="1747652" y="1590508"/>
            <a:ext cx="147591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grpSp>
        <p:nvGrpSpPr>
          <p:cNvPr id="11" name="Group 11"/>
          <p:cNvGrpSpPr/>
          <p:nvPr/>
        </p:nvGrpSpPr>
        <p:grpSpPr>
          <a:xfrm>
            <a:off x="10006590" y="3761485"/>
            <a:ext cx="5512488" cy="3224853"/>
            <a:chOff x="0" y="0"/>
            <a:chExt cx="7349985" cy="429980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819834"/>
              <a:ext cx="3152617" cy="2998011"/>
              <a:chOff x="0" y="0"/>
              <a:chExt cx="1038216" cy="98730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38216" cy="987302"/>
              </a:xfrm>
              <a:custGeom>
                <a:avLst/>
                <a:gdLst/>
                <a:ahLst/>
                <a:cxnLst/>
                <a:rect l="l" t="t" r="r" b="b"/>
                <a:pathLst>
                  <a:path w="1038216" h="987302">
                    <a:moveTo>
                      <a:pt x="61656" y="0"/>
                    </a:moveTo>
                    <a:lnTo>
                      <a:pt x="976560" y="0"/>
                    </a:lnTo>
                    <a:cubicBezTo>
                      <a:pt x="1010612" y="0"/>
                      <a:pt x="1038216" y="27604"/>
                      <a:pt x="1038216" y="61656"/>
                    </a:cubicBezTo>
                    <a:lnTo>
                      <a:pt x="1038216" y="925646"/>
                    </a:lnTo>
                    <a:cubicBezTo>
                      <a:pt x="1038216" y="941998"/>
                      <a:pt x="1031720" y="957680"/>
                      <a:pt x="1020158" y="969243"/>
                    </a:cubicBezTo>
                    <a:cubicBezTo>
                      <a:pt x="1008595" y="980806"/>
                      <a:pt x="992913" y="987302"/>
                      <a:pt x="976560" y="987302"/>
                    </a:cubicBezTo>
                    <a:lnTo>
                      <a:pt x="61656" y="987302"/>
                    </a:lnTo>
                    <a:cubicBezTo>
                      <a:pt x="45304" y="987302"/>
                      <a:pt x="29621" y="980806"/>
                      <a:pt x="18059" y="969243"/>
                    </a:cubicBezTo>
                    <a:cubicBezTo>
                      <a:pt x="6496" y="957680"/>
                      <a:pt x="0" y="941998"/>
                      <a:pt x="0" y="925646"/>
                    </a:cubicBezTo>
                    <a:lnTo>
                      <a:pt x="0" y="61656"/>
                    </a:lnTo>
                    <a:cubicBezTo>
                      <a:pt x="0" y="45304"/>
                      <a:pt x="6496" y="29621"/>
                      <a:pt x="18059" y="18059"/>
                    </a:cubicBezTo>
                    <a:cubicBezTo>
                      <a:pt x="29621" y="6496"/>
                      <a:pt x="45304" y="0"/>
                      <a:pt x="616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75" cap="sq">
                <a:solidFill>
                  <a:srgbClr val="7E5AB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038216" cy="1025402"/>
              </a:xfrm>
              <a:prstGeom prst="rect">
                <a:avLst/>
              </a:prstGeom>
            </p:spPr>
            <p:txBody>
              <a:bodyPr lIns="56237" tIns="56237" rIns="56237" bIns="5623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197368" y="819834"/>
              <a:ext cx="3152617" cy="2998011"/>
              <a:chOff x="0" y="0"/>
              <a:chExt cx="1038216" cy="98730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38216" cy="987302"/>
              </a:xfrm>
              <a:custGeom>
                <a:avLst/>
                <a:gdLst/>
                <a:ahLst/>
                <a:cxnLst/>
                <a:rect l="l" t="t" r="r" b="b"/>
                <a:pathLst>
                  <a:path w="1038216" h="987302">
                    <a:moveTo>
                      <a:pt x="61656" y="0"/>
                    </a:moveTo>
                    <a:lnTo>
                      <a:pt x="976560" y="0"/>
                    </a:lnTo>
                    <a:cubicBezTo>
                      <a:pt x="1010612" y="0"/>
                      <a:pt x="1038216" y="27604"/>
                      <a:pt x="1038216" y="61656"/>
                    </a:cubicBezTo>
                    <a:lnTo>
                      <a:pt x="1038216" y="925646"/>
                    </a:lnTo>
                    <a:cubicBezTo>
                      <a:pt x="1038216" y="941998"/>
                      <a:pt x="1031720" y="957680"/>
                      <a:pt x="1020158" y="969243"/>
                    </a:cubicBezTo>
                    <a:cubicBezTo>
                      <a:pt x="1008595" y="980806"/>
                      <a:pt x="992913" y="987302"/>
                      <a:pt x="976560" y="987302"/>
                    </a:cubicBezTo>
                    <a:lnTo>
                      <a:pt x="61656" y="987302"/>
                    </a:lnTo>
                    <a:cubicBezTo>
                      <a:pt x="45304" y="987302"/>
                      <a:pt x="29621" y="980806"/>
                      <a:pt x="18059" y="969243"/>
                    </a:cubicBezTo>
                    <a:cubicBezTo>
                      <a:pt x="6496" y="957680"/>
                      <a:pt x="0" y="941998"/>
                      <a:pt x="0" y="925646"/>
                    </a:cubicBezTo>
                    <a:lnTo>
                      <a:pt x="0" y="61656"/>
                    </a:lnTo>
                    <a:cubicBezTo>
                      <a:pt x="0" y="45304"/>
                      <a:pt x="6496" y="29621"/>
                      <a:pt x="18059" y="18059"/>
                    </a:cubicBezTo>
                    <a:cubicBezTo>
                      <a:pt x="29621" y="6496"/>
                      <a:pt x="45304" y="0"/>
                      <a:pt x="616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75" cap="sq">
                <a:solidFill>
                  <a:srgbClr val="B6608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038216" cy="1025402"/>
              </a:xfrm>
              <a:prstGeom prst="rect">
                <a:avLst/>
              </a:prstGeom>
            </p:spPr>
            <p:txBody>
              <a:bodyPr lIns="56237" tIns="56237" rIns="56237" bIns="5623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54674" y="0"/>
              <a:ext cx="1043269" cy="978227"/>
              <a:chOff x="0" y="0"/>
              <a:chExt cx="343568" cy="32214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3568" cy="322149"/>
              </a:xfrm>
              <a:custGeom>
                <a:avLst/>
                <a:gdLst/>
                <a:ahLst/>
                <a:cxnLst/>
                <a:rect l="l" t="t" r="r" b="b"/>
                <a:pathLst>
                  <a:path w="343568" h="322149">
                    <a:moveTo>
                      <a:pt x="93158" y="0"/>
                    </a:moveTo>
                    <a:lnTo>
                      <a:pt x="250410" y="0"/>
                    </a:lnTo>
                    <a:cubicBezTo>
                      <a:pt x="275117" y="0"/>
                      <a:pt x="298812" y="9815"/>
                      <a:pt x="316283" y="27285"/>
                    </a:cubicBezTo>
                    <a:cubicBezTo>
                      <a:pt x="333753" y="44756"/>
                      <a:pt x="343568" y="68451"/>
                      <a:pt x="343568" y="93158"/>
                    </a:cubicBezTo>
                    <a:lnTo>
                      <a:pt x="343568" y="228990"/>
                    </a:lnTo>
                    <a:cubicBezTo>
                      <a:pt x="343568" y="253697"/>
                      <a:pt x="333753" y="277393"/>
                      <a:pt x="316283" y="294863"/>
                    </a:cubicBezTo>
                    <a:cubicBezTo>
                      <a:pt x="298812" y="312334"/>
                      <a:pt x="275117" y="322149"/>
                      <a:pt x="250410" y="322149"/>
                    </a:cubicBezTo>
                    <a:lnTo>
                      <a:pt x="93158" y="322149"/>
                    </a:lnTo>
                    <a:cubicBezTo>
                      <a:pt x="68451" y="322149"/>
                      <a:pt x="44756" y="312334"/>
                      <a:pt x="27285" y="294863"/>
                    </a:cubicBezTo>
                    <a:cubicBezTo>
                      <a:pt x="9815" y="277393"/>
                      <a:pt x="0" y="253697"/>
                      <a:pt x="0" y="228990"/>
                    </a:cubicBezTo>
                    <a:lnTo>
                      <a:pt x="0" y="93158"/>
                    </a:lnTo>
                    <a:cubicBezTo>
                      <a:pt x="0" y="68451"/>
                      <a:pt x="9815" y="44756"/>
                      <a:pt x="27285" y="27285"/>
                    </a:cubicBezTo>
                    <a:cubicBezTo>
                      <a:pt x="44756" y="9815"/>
                      <a:pt x="68451" y="0"/>
                      <a:pt x="93158" y="0"/>
                    </a:cubicBezTo>
                    <a:close/>
                  </a:path>
                </a:pathLst>
              </a:custGeom>
              <a:solidFill>
                <a:srgbClr val="7E5ABB"/>
              </a:solidFill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343568" cy="360249"/>
              </a:xfrm>
              <a:prstGeom prst="rect">
                <a:avLst/>
              </a:prstGeom>
            </p:spPr>
            <p:txBody>
              <a:bodyPr lIns="56237" tIns="56237" rIns="56237" bIns="5623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5252042" y="0"/>
              <a:ext cx="1043269" cy="978227"/>
              <a:chOff x="0" y="0"/>
              <a:chExt cx="343568" cy="32214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43568" cy="322149"/>
              </a:xfrm>
              <a:custGeom>
                <a:avLst/>
                <a:gdLst/>
                <a:ahLst/>
                <a:cxnLst/>
                <a:rect l="l" t="t" r="r" b="b"/>
                <a:pathLst>
                  <a:path w="343568" h="322149">
                    <a:moveTo>
                      <a:pt x="93158" y="0"/>
                    </a:moveTo>
                    <a:lnTo>
                      <a:pt x="250410" y="0"/>
                    </a:lnTo>
                    <a:cubicBezTo>
                      <a:pt x="275117" y="0"/>
                      <a:pt x="298812" y="9815"/>
                      <a:pt x="316283" y="27285"/>
                    </a:cubicBezTo>
                    <a:cubicBezTo>
                      <a:pt x="333753" y="44756"/>
                      <a:pt x="343568" y="68451"/>
                      <a:pt x="343568" y="93158"/>
                    </a:cubicBezTo>
                    <a:lnTo>
                      <a:pt x="343568" y="228990"/>
                    </a:lnTo>
                    <a:cubicBezTo>
                      <a:pt x="343568" y="253697"/>
                      <a:pt x="333753" y="277393"/>
                      <a:pt x="316283" y="294863"/>
                    </a:cubicBezTo>
                    <a:cubicBezTo>
                      <a:pt x="298812" y="312334"/>
                      <a:pt x="275117" y="322149"/>
                      <a:pt x="250410" y="322149"/>
                    </a:cubicBezTo>
                    <a:lnTo>
                      <a:pt x="93158" y="322149"/>
                    </a:lnTo>
                    <a:cubicBezTo>
                      <a:pt x="68451" y="322149"/>
                      <a:pt x="44756" y="312334"/>
                      <a:pt x="27285" y="294863"/>
                    </a:cubicBezTo>
                    <a:cubicBezTo>
                      <a:pt x="9815" y="277393"/>
                      <a:pt x="0" y="253697"/>
                      <a:pt x="0" y="228990"/>
                    </a:cubicBezTo>
                    <a:lnTo>
                      <a:pt x="0" y="93158"/>
                    </a:lnTo>
                    <a:cubicBezTo>
                      <a:pt x="0" y="68451"/>
                      <a:pt x="9815" y="44756"/>
                      <a:pt x="27285" y="27285"/>
                    </a:cubicBezTo>
                    <a:cubicBezTo>
                      <a:pt x="44756" y="9815"/>
                      <a:pt x="68451" y="0"/>
                      <a:pt x="93158" y="0"/>
                    </a:cubicBezTo>
                    <a:close/>
                  </a:path>
                </a:pathLst>
              </a:custGeom>
              <a:solidFill>
                <a:srgbClr val="B66086"/>
              </a:solidFill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43568" cy="360249"/>
              </a:xfrm>
              <a:prstGeom prst="rect">
                <a:avLst/>
              </a:prstGeom>
            </p:spPr>
            <p:txBody>
              <a:bodyPr lIns="56237" tIns="56237" rIns="56237" bIns="5623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1211565" y="3654207"/>
              <a:ext cx="729487" cy="645596"/>
            </a:xfrm>
            <a:custGeom>
              <a:avLst/>
              <a:gdLst/>
              <a:ahLst/>
              <a:cxnLst/>
              <a:rect l="l" t="t" r="r" b="b"/>
              <a:pathLst>
                <a:path w="729487" h="645596">
                  <a:moveTo>
                    <a:pt x="0" y="0"/>
                  </a:moveTo>
                  <a:lnTo>
                    <a:pt x="729487" y="0"/>
                  </a:lnTo>
                  <a:lnTo>
                    <a:pt x="729487" y="645597"/>
                  </a:lnTo>
                  <a:lnTo>
                    <a:pt x="0" y="645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5408932" y="3654207"/>
              <a:ext cx="729487" cy="645596"/>
            </a:xfrm>
            <a:custGeom>
              <a:avLst/>
              <a:gdLst/>
              <a:ahLst/>
              <a:cxnLst/>
              <a:rect l="l" t="t" r="r" b="b"/>
              <a:pathLst>
                <a:path w="729487" h="645596">
                  <a:moveTo>
                    <a:pt x="0" y="0"/>
                  </a:moveTo>
                  <a:lnTo>
                    <a:pt x="729488" y="0"/>
                  </a:lnTo>
                  <a:lnTo>
                    <a:pt x="729488" y="645597"/>
                  </a:lnTo>
                  <a:lnTo>
                    <a:pt x="0" y="645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559545" y="1295681"/>
              <a:ext cx="2033528" cy="2046317"/>
            </a:xfrm>
            <a:custGeom>
              <a:avLst/>
              <a:gdLst/>
              <a:ahLst/>
              <a:cxnLst/>
              <a:rect l="l" t="t" r="r" b="b"/>
              <a:pathLst>
                <a:path w="2033528" h="2046317">
                  <a:moveTo>
                    <a:pt x="0" y="0"/>
                  </a:moveTo>
                  <a:lnTo>
                    <a:pt x="2033527" y="0"/>
                  </a:lnTo>
                  <a:lnTo>
                    <a:pt x="2033527" y="2046317"/>
                  </a:lnTo>
                  <a:lnTo>
                    <a:pt x="0" y="204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4785696" y="1334564"/>
              <a:ext cx="1975961" cy="1968551"/>
            </a:xfrm>
            <a:custGeom>
              <a:avLst/>
              <a:gdLst/>
              <a:ahLst/>
              <a:cxnLst/>
              <a:rect l="l" t="t" r="r" b="b"/>
              <a:pathLst>
                <a:path w="1975961" h="1968551">
                  <a:moveTo>
                    <a:pt x="0" y="0"/>
                  </a:moveTo>
                  <a:lnTo>
                    <a:pt x="1975961" y="0"/>
                  </a:lnTo>
                  <a:lnTo>
                    <a:pt x="1975961" y="1968551"/>
                  </a:lnTo>
                  <a:lnTo>
                    <a:pt x="0" y="1968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19089" y="142648"/>
              <a:ext cx="914439" cy="670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18"/>
                </a:lnSpc>
              </a:pPr>
              <a:r>
                <a:rPr lang="en-US" sz="3012" b="1" spc="15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316457" y="142648"/>
              <a:ext cx="914439" cy="670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18"/>
                </a:lnSpc>
              </a:pPr>
              <a:r>
                <a:rPr lang="en-US" sz="3012" b="1" spc="15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2550446" y="1898756"/>
            <a:ext cx="6375205" cy="7359544"/>
          </a:xfrm>
          <a:custGeom>
            <a:avLst/>
            <a:gdLst/>
            <a:ahLst/>
            <a:cxnLst/>
            <a:rect l="l" t="t" r="r" b="b"/>
            <a:pathLst>
              <a:path w="6375205" h="7359544">
                <a:moveTo>
                  <a:pt x="0" y="0"/>
                </a:moveTo>
                <a:lnTo>
                  <a:pt x="6375205" y="0"/>
                </a:lnTo>
                <a:lnTo>
                  <a:pt x="6375205" y="7359544"/>
                </a:lnTo>
                <a:lnTo>
                  <a:pt x="0" y="735954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ru-KG"/>
          </a:p>
        </p:txBody>
      </p:sp>
      <p:sp>
        <p:nvSpPr>
          <p:cNvPr id="31" name="Freeform 31"/>
          <p:cNvSpPr/>
          <p:nvPr/>
        </p:nvSpPr>
        <p:spPr>
          <a:xfrm>
            <a:off x="4276676" y="2959537"/>
            <a:ext cx="568272" cy="576925"/>
          </a:xfrm>
          <a:custGeom>
            <a:avLst/>
            <a:gdLst/>
            <a:ahLst/>
            <a:cxnLst/>
            <a:rect l="l" t="t" r="r" b="b"/>
            <a:pathLst>
              <a:path w="568272" h="576925">
                <a:moveTo>
                  <a:pt x="0" y="0"/>
                </a:moveTo>
                <a:lnTo>
                  <a:pt x="568272" y="0"/>
                </a:lnTo>
                <a:lnTo>
                  <a:pt x="568272" y="576926"/>
                </a:lnTo>
                <a:lnTo>
                  <a:pt x="0" y="5769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2" name="TextBox 32"/>
          <p:cNvSpPr txBox="1"/>
          <p:nvPr/>
        </p:nvSpPr>
        <p:spPr>
          <a:xfrm>
            <a:off x="9844152" y="7127040"/>
            <a:ext cx="2689339" cy="38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259" b="1" spc="1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Target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92178" y="7127040"/>
            <a:ext cx="2689339" cy="38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259" b="1" spc="1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Purpose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844152" y="7663756"/>
            <a:ext cx="2689339" cy="65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6"/>
              </a:lnSpc>
            </a:pPr>
            <a:r>
              <a:rPr lang="en-US" sz="1883" spc="9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30+ high school or college students.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992178" y="7663756"/>
            <a:ext cx="2689339" cy="131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"/>
              </a:lnSpc>
              <a:spcBef>
                <a:spcPct val="0"/>
              </a:spcBef>
            </a:pPr>
            <a:r>
              <a:rPr lang="en-US" sz="1883" u="none" strike="noStrike" spc="9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Understand applicant expectations, motivations, and perceptions.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39331" y="773675"/>
            <a:ext cx="2020491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spc="1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 Survey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73426" y="1806802"/>
            <a:ext cx="5233392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spc="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“The important thing is not to stop questioning.”</a:t>
            </a:r>
          </a:p>
          <a:p>
            <a:pPr algn="r">
              <a:lnSpc>
                <a:spcPts val="2519"/>
              </a:lnSpc>
            </a:pPr>
            <a:r>
              <a:rPr lang="en-US" sz="1799" spc="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– Albert Einstein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275058" y="2883050"/>
            <a:ext cx="2830732" cy="49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776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SURVEY PLAN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86428" y="9525000"/>
            <a:ext cx="11010450" cy="24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059"/>
              </a:lnSpc>
              <a:spcBef>
                <a:spcPct val="0"/>
              </a:spcBef>
            </a:pPr>
            <a:r>
              <a:rPr lang="en-US" sz="1372" u="none" strike="noStrike">
                <a:solidFill>
                  <a:srgbClr val="124669"/>
                </a:solidFill>
                <a:latin typeface="Canva Sans"/>
                <a:ea typeface="Canva Sans"/>
                <a:cs typeface="Canva Sans"/>
                <a:sym typeface="Canva Sans"/>
              </a:rPr>
              <a:t>https://docs.google.com/forms/d/e/1FAIpQLSdYokubvdc2GPzOLwjh-Kc3niscLyYrsS5dzn6Ftysn7aojWA/viewform?usp=header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" name="Freeform 3"/>
          <p:cNvSpPr/>
          <p:nvPr/>
        </p:nvSpPr>
        <p:spPr>
          <a:xfrm rot="1233110" flipV="1">
            <a:off x="1122508" y="3068562"/>
            <a:ext cx="16949155" cy="11016951"/>
          </a:xfrm>
          <a:custGeom>
            <a:avLst/>
            <a:gdLst/>
            <a:ahLst/>
            <a:cxnLst/>
            <a:rect l="l" t="t" r="r" b="b"/>
            <a:pathLst>
              <a:path w="16949155" h="11016951">
                <a:moveTo>
                  <a:pt x="0" y="11016951"/>
                </a:moveTo>
                <a:lnTo>
                  <a:pt x="16949155" y="11016951"/>
                </a:lnTo>
                <a:lnTo>
                  <a:pt x="16949155" y="0"/>
                </a:lnTo>
                <a:lnTo>
                  <a:pt x="0" y="0"/>
                </a:lnTo>
                <a:lnTo>
                  <a:pt x="0" y="1101695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" name="Freeform 4"/>
          <p:cNvSpPr/>
          <p:nvPr/>
        </p:nvSpPr>
        <p:spPr>
          <a:xfrm>
            <a:off x="-2423784" y="-2496904"/>
            <a:ext cx="3657028" cy="4114800"/>
          </a:xfrm>
          <a:custGeom>
            <a:avLst/>
            <a:gdLst/>
            <a:ahLst/>
            <a:cxnLst/>
            <a:rect l="l" t="t" r="r" b="b"/>
            <a:pathLst>
              <a:path w="3657028" h="4114800">
                <a:moveTo>
                  <a:pt x="0" y="0"/>
                </a:moveTo>
                <a:lnTo>
                  <a:pt x="3657028" y="0"/>
                </a:lnTo>
                <a:lnTo>
                  <a:pt x="3657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5" name="Freeform 5"/>
          <p:cNvSpPr/>
          <p:nvPr/>
        </p:nvSpPr>
        <p:spPr>
          <a:xfrm rot="1916763">
            <a:off x="16971858" y="-1277759"/>
            <a:ext cx="2240193" cy="2273346"/>
          </a:xfrm>
          <a:custGeom>
            <a:avLst/>
            <a:gdLst/>
            <a:ahLst/>
            <a:cxnLst/>
            <a:rect l="l" t="t" r="r" b="b"/>
            <a:pathLst>
              <a:path w="2240193" h="2273346">
                <a:moveTo>
                  <a:pt x="0" y="0"/>
                </a:moveTo>
                <a:lnTo>
                  <a:pt x="2240193" y="0"/>
                </a:lnTo>
                <a:lnTo>
                  <a:pt x="2240193" y="2273346"/>
                </a:lnTo>
                <a:lnTo>
                  <a:pt x="0" y="2273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6" name="Freeform 6"/>
          <p:cNvSpPr/>
          <p:nvPr/>
        </p:nvSpPr>
        <p:spPr>
          <a:xfrm flipH="1" flipV="1">
            <a:off x="17230676" y="8940834"/>
            <a:ext cx="1722557" cy="1943647"/>
          </a:xfrm>
          <a:custGeom>
            <a:avLst/>
            <a:gdLst/>
            <a:ahLst/>
            <a:cxnLst/>
            <a:rect l="l" t="t" r="r" b="b"/>
            <a:pathLst>
              <a:path w="1722557" h="1943647">
                <a:moveTo>
                  <a:pt x="1722557" y="1943647"/>
                </a:moveTo>
                <a:lnTo>
                  <a:pt x="0" y="1943647"/>
                </a:lnTo>
                <a:lnTo>
                  <a:pt x="0" y="0"/>
                </a:lnTo>
                <a:lnTo>
                  <a:pt x="1722557" y="0"/>
                </a:lnTo>
                <a:lnTo>
                  <a:pt x="1722557" y="1943647"/>
                </a:lnTo>
                <a:close/>
              </a:path>
            </a:pathLst>
          </a:custGeom>
          <a:blipFill>
            <a:blip r:embed="rId9">
              <a:alphaModFix amt="1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7" name="Group 7"/>
          <p:cNvGrpSpPr/>
          <p:nvPr/>
        </p:nvGrpSpPr>
        <p:grpSpPr>
          <a:xfrm>
            <a:off x="8355897" y="5654366"/>
            <a:ext cx="1944052" cy="2544618"/>
            <a:chOff x="0" y="0"/>
            <a:chExt cx="2592070" cy="3392824"/>
          </a:xfrm>
        </p:grpSpPr>
        <p:sp>
          <p:nvSpPr>
            <p:cNvPr id="8" name="Freeform 8"/>
            <p:cNvSpPr/>
            <p:nvPr/>
          </p:nvSpPr>
          <p:spPr>
            <a:xfrm>
              <a:off x="0" y="31835"/>
              <a:ext cx="2592070" cy="2592070"/>
            </a:xfrm>
            <a:custGeom>
              <a:avLst/>
              <a:gdLst/>
              <a:ahLst/>
              <a:cxnLst/>
              <a:rect l="l" t="t" r="r" b="b"/>
              <a:pathLst>
                <a:path w="2592070" h="2592070">
                  <a:moveTo>
                    <a:pt x="0" y="0"/>
                  </a:moveTo>
                  <a:lnTo>
                    <a:pt x="2592070" y="0"/>
                  </a:lnTo>
                  <a:lnTo>
                    <a:pt x="2592070" y="2592070"/>
                  </a:lnTo>
                  <a:lnTo>
                    <a:pt x="0" y="2592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35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1073419" y="2140966"/>
              <a:ext cx="0" cy="1251858"/>
            </a:xfrm>
            <a:prstGeom prst="line">
              <a:avLst/>
            </a:prstGeom>
            <a:ln w="63500" cap="flat">
              <a:solidFill>
                <a:srgbClr val="4A80B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ru-KG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2140966" cy="214096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A80BE"/>
              </a:solidFill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2083" tIns="52083" rIns="52083" bIns="52083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4764523" y="6926675"/>
            <a:ext cx="1944052" cy="2544618"/>
            <a:chOff x="0" y="0"/>
            <a:chExt cx="2592070" cy="33928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92070" cy="2592070"/>
            </a:xfrm>
            <a:custGeom>
              <a:avLst/>
              <a:gdLst/>
              <a:ahLst/>
              <a:cxnLst/>
              <a:rect l="l" t="t" r="r" b="b"/>
              <a:pathLst>
                <a:path w="2592070" h="2592070">
                  <a:moveTo>
                    <a:pt x="0" y="0"/>
                  </a:moveTo>
                  <a:lnTo>
                    <a:pt x="2592070" y="0"/>
                  </a:lnTo>
                  <a:lnTo>
                    <a:pt x="2592070" y="2592070"/>
                  </a:lnTo>
                  <a:lnTo>
                    <a:pt x="0" y="2592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35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15" name="AutoShape 15"/>
            <p:cNvSpPr/>
            <p:nvPr/>
          </p:nvSpPr>
          <p:spPr>
            <a:xfrm flipH="1" flipV="1">
              <a:off x="1075555" y="2140966"/>
              <a:ext cx="0" cy="1251858"/>
            </a:xfrm>
            <a:prstGeom prst="line">
              <a:avLst/>
            </a:prstGeom>
            <a:ln w="63500" cap="flat">
              <a:solidFill>
                <a:srgbClr val="35A7C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ru-KG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2136" y="0"/>
              <a:ext cx="2140966" cy="21409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5A7C0"/>
              </a:solidFill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2083" tIns="52083" rIns="52083" bIns="52083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1729316" y="4868273"/>
            <a:ext cx="1944052" cy="2544618"/>
            <a:chOff x="0" y="0"/>
            <a:chExt cx="2592070" cy="3392824"/>
          </a:xfrm>
        </p:grpSpPr>
        <p:sp>
          <p:nvSpPr>
            <p:cNvPr id="20" name="Freeform 20"/>
            <p:cNvSpPr/>
            <p:nvPr/>
          </p:nvSpPr>
          <p:spPr>
            <a:xfrm>
              <a:off x="0" y="4130"/>
              <a:ext cx="2592070" cy="2592070"/>
            </a:xfrm>
            <a:custGeom>
              <a:avLst/>
              <a:gdLst/>
              <a:ahLst/>
              <a:cxnLst/>
              <a:rect l="l" t="t" r="r" b="b"/>
              <a:pathLst>
                <a:path w="2592070" h="2592070">
                  <a:moveTo>
                    <a:pt x="0" y="0"/>
                  </a:moveTo>
                  <a:lnTo>
                    <a:pt x="2592070" y="0"/>
                  </a:lnTo>
                  <a:lnTo>
                    <a:pt x="2592070" y="2592070"/>
                  </a:lnTo>
                  <a:lnTo>
                    <a:pt x="0" y="2592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alphaModFix amt="35000"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21" name="AutoShape 21"/>
            <p:cNvSpPr/>
            <p:nvPr/>
          </p:nvSpPr>
          <p:spPr>
            <a:xfrm flipV="1">
              <a:off x="1073419" y="2140966"/>
              <a:ext cx="0" cy="1251858"/>
            </a:xfrm>
            <a:prstGeom prst="line">
              <a:avLst/>
            </a:prstGeom>
            <a:ln w="63500" cap="flat">
              <a:solidFill>
                <a:srgbClr val="7E5AB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ru-KG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2140966" cy="214096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5ABB"/>
              </a:solidFill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2083" tIns="52083" rIns="52083" bIns="52083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5" name="Freeform 25"/>
          <p:cNvSpPr/>
          <p:nvPr/>
        </p:nvSpPr>
        <p:spPr>
          <a:xfrm>
            <a:off x="1408115" y="6691578"/>
            <a:ext cx="1944052" cy="1944053"/>
          </a:xfrm>
          <a:custGeom>
            <a:avLst/>
            <a:gdLst/>
            <a:ahLst/>
            <a:cxnLst/>
            <a:rect l="l" t="t" r="r" b="b"/>
            <a:pathLst>
              <a:path w="1944052" h="1944053">
                <a:moveTo>
                  <a:pt x="0" y="0"/>
                </a:moveTo>
                <a:lnTo>
                  <a:pt x="1944053" y="0"/>
                </a:lnTo>
                <a:lnTo>
                  <a:pt x="1944053" y="1944053"/>
                </a:lnTo>
                <a:lnTo>
                  <a:pt x="0" y="19440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KG"/>
          </a:p>
        </p:txBody>
      </p:sp>
      <p:sp>
        <p:nvSpPr>
          <p:cNvPr id="26" name="AutoShape 26"/>
          <p:cNvSpPr/>
          <p:nvPr/>
        </p:nvSpPr>
        <p:spPr>
          <a:xfrm flipV="1">
            <a:off x="2208522" y="8286011"/>
            <a:ext cx="4658" cy="750278"/>
          </a:xfrm>
          <a:prstGeom prst="line">
            <a:avLst/>
          </a:prstGeom>
          <a:ln w="47625" cap="flat">
            <a:solidFill>
              <a:srgbClr val="3BB8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grpSp>
        <p:nvGrpSpPr>
          <p:cNvPr id="27" name="Group 27"/>
          <p:cNvGrpSpPr/>
          <p:nvPr/>
        </p:nvGrpSpPr>
        <p:grpSpPr>
          <a:xfrm>
            <a:off x="1408115" y="6680286"/>
            <a:ext cx="1605724" cy="160572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B8B2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5044527" y="5270483"/>
            <a:ext cx="1944053" cy="1944052"/>
          </a:xfrm>
          <a:custGeom>
            <a:avLst/>
            <a:gdLst/>
            <a:ahLst/>
            <a:cxnLst/>
            <a:rect l="l" t="t" r="r" b="b"/>
            <a:pathLst>
              <a:path w="1944053" h="1944052">
                <a:moveTo>
                  <a:pt x="0" y="0"/>
                </a:moveTo>
                <a:lnTo>
                  <a:pt x="1944053" y="0"/>
                </a:lnTo>
                <a:lnTo>
                  <a:pt x="1944053" y="1944052"/>
                </a:lnTo>
                <a:lnTo>
                  <a:pt x="0" y="19440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KG"/>
          </a:p>
        </p:txBody>
      </p:sp>
      <p:sp>
        <p:nvSpPr>
          <p:cNvPr id="31" name="AutoShape 31"/>
          <p:cNvSpPr/>
          <p:nvPr/>
        </p:nvSpPr>
        <p:spPr>
          <a:xfrm flipV="1">
            <a:off x="15847389" y="6873109"/>
            <a:ext cx="2202" cy="768079"/>
          </a:xfrm>
          <a:prstGeom prst="line">
            <a:avLst/>
          </a:prstGeom>
          <a:ln w="47625" cap="flat">
            <a:solidFill>
              <a:srgbClr val="B660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grpSp>
        <p:nvGrpSpPr>
          <p:cNvPr id="32" name="Group 32"/>
          <p:cNvGrpSpPr/>
          <p:nvPr/>
        </p:nvGrpSpPr>
        <p:grpSpPr>
          <a:xfrm>
            <a:off x="15044527" y="5267385"/>
            <a:ext cx="1605724" cy="16057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66086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2083" tIns="52083" rIns="52083" bIns="5208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951952" y="1782178"/>
            <a:ext cx="5756623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36" name="Freeform 36"/>
          <p:cNvSpPr/>
          <p:nvPr/>
        </p:nvSpPr>
        <p:spPr>
          <a:xfrm>
            <a:off x="1676934" y="6928172"/>
            <a:ext cx="1072492" cy="1109953"/>
          </a:xfrm>
          <a:custGeom>
            <a:avLst/>
            <a:gdLst/>
            <a:ahLst/>
            <a:cxnLst/>
            <a:rect l="l" t="t" r="r" b="b"/>
            <a:pathLst>
              <a:path w="1072492" h="1109953">
                <a:moveTo>
                  <a:pt x="0" y="0"/>
                </a:moveTo>
                <a:lnTo>
                  <a:pt x="1072492" y="0"/>
                </a:lnTo>
                <a:lnTo>
                  <a:pt x="1072492" y="1109953"/>
                </a:lnTo>
                <a:lnTo>
                  <a:pt x="0" y="11099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7" name="Freeform 37"/>
          <p:cNvSpPr/>
          <p:nvPr/>
        </p:nvSpPr>
        <p:spPr>
          <a:xfrm>
            <a:off x="5030463" y="7214535"/>
            <a:ext cx="1090560" cy="1071476"/>
          </a:xfrm>
          <a:custGeom>
            <a:avLst/>
            <a:gdLst/>
            <a:ahLst/>
            <a:cxnLst/>
            <a:rect l="l" t="t" r="r" b="b"/>
            <a:pathLst>
              <a:path w="1090560" h="1071476">
                <a:moveTo>
                  <a:pt x="0" y="0"/>
                </a:moveTo>
                <a:lnTo>
                  <a:pt x="1090561" y="0"/>
                </a:lnTo>
                <a:lnTo>
                  <a:pt x="1090561" y="1071476"/>
                </a:lnTo>
                <a:lnTo>
                  <a:pt x="0" y="1071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8" name="Freeform 38"/>
          <p:cNvSpPr/>
          <p:nvPr/>
        </p:nvSpPr>
        <p:spPr>
          <a:xfrm>
            <a:off x="8586802" y="5881004"/>
            <a:ext cx="1114396" cy="1109262"/>
          </a:xfrm>
          <a:custGeom>
            <a:avLst/>
            <a:gdLst/>
            <a:ahLst/>
            <a:cxnLst/>
            <a:rect l="l" t="t" r="r" b="b"/>
            <a:pathLst>
              <a:path w="1114396" h="1109262">
                <a:moveTo>
                  <a:pt x="0" y="0"/>
                </a:moveTo>
                <a:lnTo>
                  <a:pt x="1114396" y="0"/>
                </a:lnTo>
                <a:lnTo>
                  <a:pt x="1114396" y="1109262"/>
                </a:lnTo>
                <a:lnTo>
                  <a:pt x="0" y="11092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9" name="Freeform 39"/>
          <p:cNvSpPr/>
          <p:nvPr/>
        </p:nvSpPr>
        <p:spPr>
          <a:xfrm>
            <a:off x="12010960" y="5143500"/>
            <a:ext cx="983056" cy="1090770"/>
          </a:xfrm>
          <a:custGeom>
            <a:avLst/>
            <a:gdLst/>
            <a:ahLst/>
            <a:cxnLst/>
            <a:rect l="l" t="t" r="r" b="b"/>
            <a:pathLst>
              <a:path w="983056" h="1090770">
                <a:moveTo>
                  <a:pt x="0" y="0"/>
                </a:moveTo>
                <a:lnTo>
                  <a:pt x="983056" y="0"/>
                </a:lnTo>
                <a:lnTo>
                  <a:pt x="983056" y="1090770"/>
                </a:lnTo>
                <a:lnTo>
                  <a:pt x="0" y="10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0" name="Freeform 40"/>
          <p:cNvSpPr/>
          <p:nvPr/>
        </p:nvSpPr>
        <p:spPr>
          <a:xfrm>
            <a:off x="15387868" y="5576629"/>
            <a:ext cx="962555" cy="987236"/>
          </a:xfrm>
          <a:custGeom>
            <a:avLst/>
            <a:gdLst/>
            <a:ahLst/>
            <a:cxnLst/>
            <a:rect l="l" t="t" r="r" b="b"/>
            <a:pathLst>
              <a:path w="962555" h="987236">
                <a:moveTo>
                  <a:pt x="0" y="0"/>
                </a:moveTo>
                <a:lnTo>
                  <a:pt x="962556" y="0"/>
                </a:lnTo>
                <a:lnTo>
                  <a:pt x="962556" y="987236"/>
                </a:lnTo>
                <a:lnTo>
                  <a:pt x="0" y="9872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1" name="TextBox 41"/>
          <p:cNvSpPr txBox="1"/>
          <p:nvPr/>
        </p:nvSpPr>
        <p:spPr>
          <a:xfrm>
            <a:off x="1028700" y="969034"/>
            <a:ext cx="7043305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 spc="1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 Methodology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1958390"/>
            <a:ext cx="5322720" cy="110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Structured approach or framework used to collect, process, analyze, and interpret large and complex datasets to extract useful insights and support decision-making.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51952" y="4351389"/>
            <a:ext cx="285637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ML/AI Tools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046456" y="4633479"/>
            <a:ext cx="285637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Stack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588708" y="2439221"/>
            <a:ext cx="2856378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Processing &amp; Cleaning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163107" y="1343109"/>
            <a:ext cx="2856378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Visualizations &amp; Insights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99797" y="4956720"/>
            <a:ext cx="2908534" cy="147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Regression (Logistic/Linear)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Decision Trees / Random Forest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Possibly GPT-based analysis for text responses (e.g., from survey)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248653" y="5238810"/>
            <a:ext cx="2654181" cy="147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u="none" strike="noStrike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Python (Scikit-learn, Pandas)</a:t>
            </a:r>
          </a:p>
          <a:p>
            <a:pPr marL="302261" lvl="1" indent="-151130" algn="l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u="none" strike="noStrike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Google Colab or Jupyter Notebook</a:t>
            </a:r>
          </a:p>
          <a:p>
            <a:pPr marL="302261" lvl="1" indent="-151130" algn="l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u="none" strike="noStrike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GPT (for analysis or explanation, optional)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188378" y="2304778"/>
            <a:ext cx="2628219" cy="222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u="none" strike="noStrike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Correlation Matrix (e.g., SAT vs GPA vs Admission Chance)</a:t>
            </a:r>
          </a:p>
          <a:p>
            <a:pPr marL="302261" lvl="1" indent="-151130" algn="l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u="none" strike="noStrike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Decision Tree Visualization (shows important features)</a:t>
            </a:r>
          </a:p>
          <a:p>
            <a:pPr marL="302261" lvl="1" indent="-151130" algn="l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u="none" strike="noStrike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Histograms of accepted vs rejected profiles</a:t>
            </a:r>
          </a:p>
          <a:p>
            <a:pPr marL="302261" lvl="1" indent="-151130" algn="l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u="none" strike="noStrike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Optional: Feature importance bar chart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788116" y="3440051"/>
            <a:ext cx="2846116" cy="19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Handle missing values (impute/drop)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Normalize GPA and test scores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Convert categorical values (e.g., extracurriculars) to numerical using encoding</a:t>
            </a:r>
          </a:p>
          <a:p>
            <a:pPr marL="302261" lvl="1" indent="-151130" algn="l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Remove outliers if necessary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369048" y="2610036"/>
            <a:ext cx="2856378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 spc="1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Machine Learning Models and Evaluation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702444" y="4020548"/>
            <a:ext cx="2628219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7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Using Logistic Regression, Decision Trees, and Random Forest models to predict college admission outcomes.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>
            <a:off x="1183805" y="2242312"/>
            <a:ext cx="7544196" cy="7015988"/>
            <a:chOff x="0" y="0"/>
            <a:chExt cx="10058928" cy="9354651"/>
          </a:xfrm>
        </p:grpSpPr>
        <p:sp>
          <p:nvSpPr>
            <p:cNvPr id="4" name="Freeform 4"/>
            <p:cNvSpPr/>
            <p:nvPr/>
          </p:nvSpPr>
          <p:spPr>
            <a:xfrm>
              <a:off x="3150634" y="307017"/>
              <a:ext cx="2944238" cy="7430254"/>
            </a:xfrm>
            <a:custGeom>
              <a:avLst/>
              <a:gdLst/>
              <a:ahLst/>
              <a:cxnLst/>
              <a:rect l="l" t="t" r="r" b="b"/>
              <a:pathLst>
                <a:path w="2944238" h="7430254">
                  <a:moveTo>
                    <a:pt x="0" y="0"/>
                  </a:moveTo>
                  <a:lnTo>
                    <a:pt x="2944238" y="0"/>
                  </a:lnTo>
                  <a:lnTo>
                    <a:pt x="2944238" y="7430254"/>
                  </a:lnTo>
                  <a:lnTo>
                    <a:pt x="0" y="7430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307017"/>
              <a:ext cx="2944238" cy="7430254"/>
            </a:xfrm>
            <a:custGeom>
              <a:avLst/>
              <a:gdLst/>
              <a:ahLst/>
              <a:cxnLst/>
              <a:rect l="l" t="t" r="r" b="b"/>
              <a:pathLst>
                <a:path w="2944238" h="7430254">
                  <a:moveTo>
                    <a:pt x="2944238" y="0"/>
                  </a:moveTo>
                  <a:lnTo>
                    <a:pt x="0" y="0"/>
                  </a:lnTo>
                  <a:lnTo>
                    <a:pt x="0" y="7430254"/>
                  </a:lnTo>
                  <a:lnTo>
                    <a:pt x="2944238" y="7430254"/>
                  </a:lnTo>
                  <a:lnTo>
                    <a:pt x="2944238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1742060" y="8031221"/>
              <a:ext cx="2610753" cy="367799"/>
              <a:chOff x="0" y="0"/>
              <a:chExt cx="482795" cy="6801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2795" cy="68016"/>
              </a:xfrm>
              <a:custGeom>
                <a:avLst/>
                <a:gdLst/>
                <a:ahLst/>
                <a:cxnLst/>
                <a:rect l="l" t="t" r="r" b="b"/>
                <a:pathLst>
                  <a:path w="482795" h="68016">
                    <a:moveTo>
                      <a:pt x="34008" y="0"/>
                    </a:moveTo>
                    <a:lnTo>
                      <a:pt x="448787" y="0"/>
                    </a:lnTo>
                    <a:cubicBezTo>
                      <a:pt x="467569" y="0"/>
                      <a:pt x="482795" y="15226"/>
                      <a:pt x="482795" y="34008"/>
                    </a:cubicBezTo>
                    <a:lnTo>
                      <a:pt x="482795" y="34008"/>
                    </a:lnTo>
                    <a:cubicBezTo>
                      <a:pt x="482795" y="52790"/>
                      <a:pt x="467569" y="68016"/>
                      <a:pt x="448787" y="68016"/>
                    </a:cubicBezTo>
                    <a:lnTo>
                      <a:pt x="34008" y="68016"/>
                    </a:lnTo>
                    <a:cubicBezTo>
                      <a:pt x="15226" y="68016"/>
                      <a:pt x="0" y="52790"/>
                      <a:pt x="0" y="34008"/>
                    </a:cubicBezTo>
                    <a:lnTo>
                      <a:pt x="0" y="34008"/>
                    </a:lnTo>
                    <a:cubicBezTo>
                      <a:pt x="0" y="15226"/>
                      <a:pt x="15226" y="0"/>
                      <a:pt x="34008" y="0"/>
                    </a:cubicBezTo>
                    <a:close/>
                  </a:path>
                </a:pathLst>
              </a:custGeom>
              <a:solidFill>
                <a:srgbClr val="7DB2AF"/>
              </a:solidFill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482795" cy="680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849842" y="8509036"/>
              <a:ext cx="2395189" cy="367799"/>
              <a:chOff x="0" y="0"/>
              <a:chExt cx="442932" cy="6801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2932" cy="68016"/>
              </a:xfrm>
              <a:custGeom>
                <a:avLst/>
                <a:gdLst/>
                <a:ahLst/>
                <a:cxnLst/>
                <a:rect l="l" t="t" r="r" b="b"/>
                <a:pathLst>
                  <a:path w="442932" h="68016">
                    <a:moveTo>
                      <a:pt x="34008" y="0"/>
                    </a:moveTo>
                    <a:lnTo>
                      <a:pt x="408924" y="0"/>
                    </a:lnTo>
                    <a:cubicBezTo>
                      <a:pt x="427706" y="0"/>
                      <a:pt x="442932" y="15226"/>
                      <a:pt x="442932" y="34008"/>
                    </a:cubicBezTo>
                    <a:lnTo>
                      <a:pt x="442932" y="34008"/>
                    </a:lnTo>
                    <a:cubicBezTo>
                      <a:pt x="442932" y="52790"/>
                      <a:pt x="427706" y="68016"/>
                      <a:pt x="408924" y="68016"/>
                    </a:cubicBezTo>
                    <a:lnTo>
                      <a:pt x="34008" y="68016"/>
                    </a:lnTo>
                    <a:cubicBezTo>
                      <a:pt x="15226" y="68016"/>
                      <a:pt x="0" y="52790"/>
                      <a:pt x="0" y="34008"/>
                    </a:cubicBezTo>
                    <a:lnTo>
                      <a:pt x="0" y="34008"/>
                    </a:lnTo>
                    <a:cubicBezTo>
                      <a:pt x="0" y="15226"/>
                      <a:pt x="15226" y="0"/>
                      <a:pt x="34008" y="0"/>
                    </a:cubicBezTo>
                    <a:close/>
                  </a:path>
                </a:pathLst>
              </a:custGeom>
              <a:solidFill>
                <a:srgbClr val="7DB2AF"/>
              </a:solidFill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442932" cy="680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989958" y="8986851"/>
              <a:ext cx="2114955" cy="367799"/>
              <a:chOff x="0" y="0"/>
              <a:chExt cx="391109" cy="6801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91109" cy="68016"/>
              </a:xfrm>
              <a:custGeom>
                <a:avLst/>
                <a:gdLst/>
                <a:ahLst/>
                <a:cxnLst/>
                <a:rect l="l" t="t" r="r" b="b"/>
                <a:pathLst>
                  <a:path w="391109" h="68016">
                    <a:moveTo>
                      <a:pt x="34008" y="0"/>
                    </a:moveTo>
                    <a:lnTo>
                      <a:pt x="357102" y="0"/>
                    </a:lnTo>
                    <a:cubicBezTo>
                      <a:pt x="366121" y="0"/>
                      <a:pt x="374771" y="3583"/>
                      <a:pt x="381149" y="9961"/>
                    </a:cubicBezTo>
                    <a:cubicBezTo>
                      <a:pt x="387526" y="16338"/>
                      <a:pt x="391109" y="24988"/>
                      <a:pt x="391109" y="34008"/>
                    </a:cubicBezTo>
                    <a:lnTo>
                      <a:pt x="391109" y="34008"/>
                    </a:lnTo>
                    <a:cubicBezTo>
                      <a:pt x="391109" y="52790"/>
                      <a:pt x="375884" y="68016"/>
                      <a:pt x="357102" y="68016"/>
                    </a:cubicBezTo>
                    <a:lnTo>
                      <a:pt x="34008" y="68016"/>
                    </a:lnTo>
                    <a:cubicBezTo>
                      <a:pt x="15226" y="68016"/>
                      <a:pt x="0" y="52790"/>
                      <a:pt x="0" y="34008"/>
                    </a:cubicBezTo>
                    <a:lnTo>
                      <a:pt x="0" y="34008"/>
                    </a:lnTo>
                    <a:cubicBezTo>
                      <a:pt x="0" y="15226"/>
                      <a:pt x="15226" y="0"/>
                      <a:pt x="34008" y="0"/>
                    </a:cubicBezTo>
                    <a:close/>
                  </a:path>
                </a:pathLst>
              </a:custGeom>
              <a:solidFill>
                <a:srgbClr val="7DB2AF"/>
              </a:solidFill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0"/>
                <a:ext cx="391109" cy="680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8702359" y="0"/>
              <a:ext cx="1356569" cy="1356569"/>
              <a:chOff x="0" y="0"/>
              <a:chExt cx="660341" cy="66034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341" cy="660341"/>
              </a:xfrm>
              <a:custGeom>
                <a:avLst/>
                <a:gdLst/>
                <a:ahLst/>
                <a:cxnLst/>
                <a:rect l="l" t="t" r="r" b="b"/>
                <a:pathLst>
                  <a:path w="660341" h="660341">
                    <a:moveTo>
                      <a:pt x="330171" y="0"/>
                    </a:moveTo>
                    <a:cubicBezTo>
                      <a:pt x="147822" y="0"/>
                      <a:pt x="0" y="147822"/>
                      <a:pt x="0" y="330171"/>
                    </a:cubicBezTo>
                    <a:cubicBezTo>
                      <a:pt x="0" y="512519"/>
                      <a:pt x="147822" y="660341"/>
                      <a:pt x="330171" y="660341"/>
                    </a:cubicBezTo>
                    <a:cubicBezTo>
                      <a:pt x="512519" y="660341"/>
                      <a:pt x="660341" y="512519"/>
                      <a:pt x="660341" y="330171"/>
                    </a:cubicBezTo>
                    <a:cubicBezTo>
                      <a:pt x="660341" y="147822"/>
                      <a:pt x="512519" y="0"/>
                      <a:pt x="330171" y="0"/>
                    </a:cubicBezTo>
                    <a:close/>
                  </a:path>
                </a:pathLst>
              </a:custGeom>
              <a:solidFill>
                <a:srgbClr val="3A8869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61907" y="61907"/>
                <a:ext cx="536527" cy="5365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9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8702359" y="3187258"/>
              <a:ext cx="1356569" cy="1356569"/>
              <a:chOff x="0" y="0"/>
              <a:chExt cx="660341" cy="66034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341" cy="660341"/>
              </a:xfrm>
              <a:custGeom>
                <a:avLst/>
                <a:gdLst/>
                <a:ahLst/>
                <a:cxnLst/>
                <a:rect l="l" t="t" r="r" b="b"/>
                <a:pathLst>
                  <a:path w="660341" h="660341">
                    <a:moveTo>
                      <a:pt x="330171" y="0"/>
                    </a:moveTo>
                    <a:cubicBezTo>
                      <a:pt x="147822" y="0"/>
                      <a:pt x="0" y="147822"/>
                      <a:pt x="0" y="330171"/>
                    </a:cubicBezTo>
                    <a:cubicBezTo>
                      <a:pt x="0" y="512519"/>
                      <a:pt x="147822" y="660341"/>
                      <a:pt x="330171" y="660341"/>
                    </a:cubicBezTo>
                    <a:cubicBezTo>
                      <a:pt x="512519" y="660341"/>
                      <a:pt x="660341" y="512519"/>
                      <a:pt x="660341" y="330171"/>
                    </a:cubicBezTo>
                    <a:cubicBezTo>
                      <a:pt x="660341" y="147822"/>
                      <a:pt x="512519" y="0"/>
                      <a:pt x="330171" y="0"/>
                    </a:cubicBezTo>
                    <a:close/>
                  </a:path>
                </a:pathLst>
              </a:custGeom>
              <a:solidFill>
                <a:srgbClr val="8FAE4C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61907" y="61907"/>
                <a:ext cx="536527" cy="5365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9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8702359" y="6374515"/>
              <a:ext cx="1356569" cy="1356569"/>
              <a:chOff x="0" y="0"/>
              <a:chExt cx="660341" cy="66034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341" cy="660341"/>
              </a:xfrm>
              <a:custGeom>
                <a:avLst/>
                <a:gdLst/>
                <a:ahLst/>
                <a:cxnLst/>
                <a:rect l="l" t="t" r="r" b="b"/>
                <a:pathLst>
                  <a:path w="660341" h="660341">
                    <a:moveTo>
                      <a:pt x="330171" y="0"/>
                    </a:moveTo>
                    <a:cubicBezTo>
                      <a:pt x="147822" y="0"/>
                      <a:pt x="0" y="147822"/>
                      <a:pt x="0" y="330171"/>
                    </a:cubicBezTo>
                    <a:cubicBezTo>
                      <a:pt x="0" y="512519"/>
                      <a:pt x="147822" y="660341"/>
                      <a:pt x="330171" y="660341"/>
                    </a:cubicBezTo>
                    <a:cubicBezTo>
                      <a:pt x="512519" y="660341"/>
                      <a:pt x="660341" y="512519"/>
                      <a:pt x="660341" y="330171"/>
                    </a:cubicBezTo>
                    <a:cubicBezTo>
                      <a:pt x="660341" y="147822"/>
                      <a:pt x="512519" y="0"/>
                      <a:pt x="330171" y="0"/>
                    </a:cubicBezTo>
                    <a:close/>
                  </a:path>
                </a:pathLst>
              </a:custGeom>
              <a:solidFill>
                <a:srgbClr val="439EB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61907" y="61907"/>
                <a:ext cx="536527" cy="5365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9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6302271" y="1085851"/>
              <a:ext cx="1760124" cy="946067"/>
            </a:xfrm>
            <a:custGeom>
              <a:avLst/>
              <a:gdLst/>
              <a:ahLst/>
              <a:cxnLst/>
              <a:rect l="l" t="t" r="r" b="b"/>
              <a:pathLst>
                <a:path w="1760124" h="946067">
                  <a:moveTo>
                    <a:pt x="0" y="0"/>
                  </a:moveTo>
                  <a:lnTo>
                    <a:pt x="1760124" y="0"/>
                  </a:lnTo>
                  <a:lnTo>
                    <a:pt x="1760124" y="946067"/>
                  </a:lnTo>
                  <a:lnTo>
                    <a:pt x="0" y="946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25" name="Freeform 25"/>
            <p:cNvSpPr/>
            <p:nvPr/>
          </p:nvSpPr>
          <p:spPr>
            <a:xfrm rot="2373780">
              <a:off x="6194559" y="6381296"/>
              <a:ext cx="1760124" cy="946067"/>
            </a:xfrm>
            <a:custGeom>
              <a:avLst/>
              <a:gdLst/>
              <a:ahLst/>
              <a:cxnLst/>
              <a:rect l="l" t="t" r="r" b="b"/>
              <a:pathLst>
                <a:path w="1760124" h="946067">
                  <a:moveTo>
                    <a:pt x="0" y="0"/>
                  </a:moveTo>
                  <a:lnTo>
                    <a:pt x="1760124" y="0"/>
                  </a:lnTo>
                  <a:lnTo>
                    <a:pt x="1760124" y="946067"/>
                  </a:lnTo>
                  <a:lnTo>
                    <a:pt x="0" y="946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26" name="Freeform 26"/>
            <p:cNvSpPr/>
            <p:nvPr/>
          </p:nvSpPr>
          <p:spPr>
            <a:xfrm rot="1224592">
              <a:off x="6411985" y="3666184"/>
              <a:ext cx="1760124" cy="946067"/>
            </a:xfrm>
            <a:custGeom>
              <a:avLst/>
              <a:gdLst/>
              <a:ahLst/>
              <a:cxnLst/>
              <a:rect l="l" t="t" r="r" b="b"/>
              <a:pathLst>
                <a:path w="1760124" h="946067">
                  <a:moveTo>
                    <a:pt x="0" y="0"/>
                  </a:moveTo>
                  <a:lnTo>
                    <a:pt x="1760124" y="0"/>
                  </a:lnTo>
                  <a:lnTo>
                    <a:pt x="1760124" y="946067"/>
                  </a:lnTo>
                  <a:lnTo>
                    <a:pt x="0" y="946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7096428" y="392281"/>
            <a:ext cx="766959" cy="464969"/>
          </a:xfrm>
          <a:custGeom>
            <a:avLst/>
            <a:gdLst/>
            <a:ahLst/>
            <a:cxnLst/>
            <a:rect l="l" t="t" r="r" b="b"/>
            <a:pathLst>
              <a:path w="766959" h="464969">
                <a:moveTo>
                  <a:pt x="0" y="0"/>
                </a:moveTo>
                <a:lnTo>
                  <a:pt x="766960" y="0"/>
                </a:lnTo>
                <a:lnTo>
                  <a:pt x="766960" y="464969"/>
                </a:lnTo>
                <a:lnTo>
                  <a:pt x="0" y="4649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8" name="Freeform 28"/>
          <p:cNvSpPr/>
          <p:nvPr/>
        </p:nvSpPr>
        <p:spPr>
          <a:xfrm>
            <a:off x="-3395816" y="-2710223"/>
            <a:ext cx="4424516" cy="4114800"/>
          </a:xfrm>
          <a:custGeom>
            <a:avLst/>
            <a:gdLst/>
            <a:ahLst/>
            <a:cxnLst/>
            <a:rect l="l" t="t" r="r" b="b"/>
            <a:pathLst>
              <a:path w="4424516" h="4114800">
                <a:moveTo>
                  <a:pt x="0" y="0"/>
                </a:moveTo>
                <a:lnTo>
                  <a:pt x="4424516" y="0"/>
                </a:lnTo>
                <a:lnTo>
                  <a:pt x="4424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9" name="Freeform 29"/>
          <p:cNvSpPr/>
          <p:nvPr/>
        </p:nvSpPr>
        <p:spPr>
          <a:xfrm>
            <a:off x="16931004" y="9000054"/>
            <a:ext cx="4006787" cy="4114800"/>
          </a:xfrm>
          <a:custGeom>
            <a:avLst/>
            <a:gdLst/>
            <a:ahLst/>
            <a:cxnLst/>
            <a:rect l="l" t="t" r="r" b="b"/>
            <a:pathLst>
              <a:path w="4006787" h="4114800">
                <a:moveTo>
                  <a:pt x="0" y="0"/>
                </a:moveTo>
                <a:lnTo>
                  <a:pt x="4006786" y="0"/>
                </a:lnTo>
                <a:lnTo>
                  <a:pt x="4006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0" name="AutoShape 30"/>
          <p:cNvSpPr/>
          <p:nvPr/>
        </p:nvSpPr>
        <p:spPr>
          <a:xfrm>
            <a:off x="1624988" y="1570090"/>
            <a:ext cx="1498050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31" name="Freeform 31"/>
          <p:cNvSpPr/>
          <p:nvPr/>
        </p:nvSpPr>
        <p:spPr>
          <a:xfrm>
            <a:off x="7899349" y="4816655"/>
            <a:ext cx="641147" cy="641147"/>
          </a:xfrm>
          <a:custGeom>
            <a:avLst/>
            <a:gdLst/>
            <a:ahLst/>
            <a:cxnLst/>
            <a:rect l="l" t="t" r="r" b="b"/>
            <a:pathLst>
              <a:path w="641147" h="641147">
                <a:moveTo>
                  <a:pt x="0" y="0"/>
                </a:moveTo>
                <a:lnTo>
                  <a:pt x="641147" y="0"/>
                </a:lnTo>
                <a:lnTo>
                  <a:pt x="641147" y="641148"/>
                </a:lnTo>
                <a:lnTo>
                  <a:pt x="0" y="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2" name="Freeform 32"/>
          <p:cNvSpPr/>
          <p:nvPr/>
        </p:nvSpPr>
        <p:spPr>
          <a:xfrm>
            <a:off x="7853409" y="2392575"/>
            <a:ext cx="733026" cy="733026"/>
          </a:xfrm>
          <a:custGeom>
            <a:avLst/>
            <a:gdLst/>
            <a:ahLst/>
            <a:cxnLst/>
            <a:rect l="l" t="t" r="r" b="b"/>
            <a:pathLst>
              <a:path w="733026" h="733026">
                <a:moveTo>
                  <a:pt x="0" y="0"/>
                </a:moveTo>
                <a:lnTo>
                  <a:pt x="733027" y="0"/>
                </a:lnTo>
                <a:lnTo>
                  <a:pt x="733027" y="733027"/>
                </a:lnTo>
                <a:lnTo>
                  <a:pt x="0" y="7330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3" name="Freeform 33"/>
          <p:cNvSpPr/>
          <p:nvPr/>
        </p:nvSpPr>
        <p:spPr>
          <a:xfrm>
            <a:off x="7899349" y="7182171"/>
            <a:ext cx="589909" cy="711806"/>
          </a:xfrm>
          <a:custGeom>
            <a:avLst/>
            <a:gdLst/>
            <a:ahLst/>
            <a:cxnLst/>
            <a:rect l="l" t="t" r="r" b="b"/>
            <a:pathLst>
              <a:path w="589909" h="711806">
                <a:moveTo>
                  <a:pt x="0" y="0"/>
                </a:moveTo>
                <a:lnTo>
                  <a:pt x="589909" y="0"/>
                </a:lnTo>
                <a:lnTo>
                  <a:pt x="589909" y="711806"/>
                </a:lnTo>
                <a:lnTo>
                  <a:pt x="0" y="71180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4" name="TextBox 34"/>
          <p:cNvSpPr txBox="1"/>
          <p:nvPr/>
        </p:nvSpPr>
        <p:spPr>
          <a:xfrm>
            <a:off x="2154773" y="790667"/>
            <a:ext cx="4698037" cy="64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2"/>
              </a:lnSpc>
              <a:spcBef>
                <a:spcPct val="0"/>
              </a:spcBef>
            </a:pPr>
            <a:r>
              <a:rPr lang="en-US" sz="363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MODEL EVALUATION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144000" y="2242312"/>
            <a:ext cx="4765321" cy="1144904"/>
            <a:chOff x="0" y="0"/>
            <a:chExt cx="6353761" cy="1526539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9525"/>
              <a:ext cx="6353761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Accuracy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701675"/>
              <a:ext cx="6353761" cy="824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55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This will tell us how many predictions were correct compared to all predictions made.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144000" y="4604746"/>
            <a:ext cx="6958115" cy="1468754"/>
            <a:chOff x="0" y="0"/>
            <a:chExt cx="9277487" cy="1958339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9525"/>
              <a:ext cx="9277487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ROC Curve and AUC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01675"/>
              <a:ext cx="9277487" cy="1256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55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These will help us see how well the model distinguishes between Accepted and Rejectedstudents at different prediction thresholds. A higher AUC means a better model.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144000" y="7182171"/>
            <a:ext cx="6511462" cy="1468754"/>
            <a:chOff x="0" y="0"/>
            <a:chExt cx="8681950" cy="1958339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9525"/>
              <a:ext cx="8681950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F1 Score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701675"/>
              <a:ext cx="8681950" cy="1256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0"/>
                </a:lnSpc>
              </a:pPr>
              <a:r>
                <a:rPr lang="en-US" sz="17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This will help us balance precision and recall, making sure our model doesn’t make too many mistakes with either Accepted or Rejected students.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879320" y="4069500"/>
            <a:ext cx="3227895" cy="143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1906" i="1" u="sng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To check how well our models work,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1906" i="1" u="sng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we’ll use the following measures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8188196" y="4860025"/>
            <a:ext cx="1911608" cy="1911608"/>
            <a:chOff x="0" y="0"/>
            <a:chExt cx="619172" cy="6191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9172" cy="619172"/>
            </a:xfrm>
            <a:custGeom>
              <a:avLst/>
              <a:gdLst/>
              <a:ahLst/>
              <a:cxnLst/>
              <a:rect l="l" t="t" r="r" b="b"/>
              <a:pathLst>
                <a:path w="619172" h="619172">
                  <a:moveTo>
                    <a:pt x="0" y="0"/>
                  </a:moveTo>
                  <a:lnTo>
                    <a:pt x="619172" y="0"/>
                  </a:lnTo>
                  <a:lnTo>
                    <a:pt x="619172" y="619172"/>
                  </a:lnTo>
                  <a:lnTo>
                    <a:pt x="0" y="619172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19172" cy="657272"/>
            </a:xfrm>
            <a:prstGeom prst="rect">
              <a:avLst/>
            </a:prstGeom>
          </p:spPr>
          <p:txBody>
            <a:bodyPr lIns="53012" tIns="53012" rIns="53012" bIns="5301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6138463" y="2961590"/>
            <a:ext cx="2181691" cy="2181691"/>
            <a:chOff x="0" y="0"/>
            <a:chExt cx="543317" cy="5433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3317" cy="543317"/>
            </a:xfrm>
            <a:custGeom>
              <a:avLst/>
              <a:gdLst/>
              <a:ahLst/>
              <a:cxnLst/>
              <a:rect l="l" t="t" r="r" b="b"/>
              <a:pathLst>
                <a:path w="543317" h="543317">
                  <a:moveTo>
                    <a:pt x="0" y="0"/>
                  </a:moveTo>
                  <a:lnTo>
                    <a:pt x="543317" y="0"/>
                  </a:lnTo>
                  <a:lnTo>
                    <a:pt x="543317" y="543317"/>
                  </a:lnTo>
                  <a:lnTo>
                    <a:pt x="0" y="543317"/>
                  </a:lnTo>
                  <a:close/>
                </a:path>
              </a:pathLst>
            </a:custGeom>
            <a:solidFill>
              <a:srgbClr val="3BB8B2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43317" cy="581417"/>
            </a:xfrm>
            <a:prstGeom prst="rect">
              <a:avLst/>
            </a:prstGeom>
          </p:spPr>
          <p:txBody>
            <a:bodyPr lIns="53725" tIns="53725" rIns="53725" bIns="537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6138463" y="6488377"/>
            <a:ext cx="2181691" cy="2181691"/>
            <a:chOff x="0" y="0"/>
            <a:chExt cx="543317" cy="5433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3317" cy="543317"/>
            </a:xfrm>
            <a:custGeom>
              <a:avLst/>
              <a:gdLst/>
              <a:ahLst/>
              <a:cxnLst/>
              <a:rect l="l" t="t" r="r" b="b"/>
              <a:pathLst>
                <a:path w="543317" h="543317">
                  <a:moveTo>
                    <a:pt x="0" y="0"/>
                  </a:moveTo>
                  <a:lnTo>
                    <a:pt x="543317" y="0"/>
                  </a:lnTo>
                  <a:lnTo>
                    <a:pt x="543317" y="543317"/>
                  </a:lnTo>
                  <a:lnTo>
                    <a:pt x="0" y="543317"/>
                  </a:lnTo>
                  <a:close/>
                </a:path>
              </a:pathLst>
            </a:custGeom>
            <a:solidFill>
              <a:srgbClr val="4A80BE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43317" cy="581417"/>
            </a:xfrm>
            <a:prstGeom prst="rect">
              <a:avLst/>
            </a:prstGeom>
          </p:spPr>
          <p:txBody>
            <a:bodyPr lIns="53725" tIns="53725" rIns="53725" bIns="537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9967847" y="2961590"/>
            <a:ext cx="2181691" cy="2181691"/>
            <a:chOff x="0" y="0"/>
            <a:chExt cx="543317" cy="5433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3317" cy="543317"/>
            </a:xfrm>
            <a:custGeom>
              <a:avLst/>
              <a:gdLst/>
              <a:ahLst/>
              <a:cxnLst/>
              <a:rect l="l" t="t" r="r" b="b"/>
              <a:pathLst>
                <a:path w="543317" h="543317">
                  <a:moveTo>
                    <a:pt x="0" y="0"/>
                  </a:moveTo>
                  <a:lnTo>
                    <a:pt x="543317" y="0"/>
                  </a:lnTo>
                  <a:lnTo>
                    <a:pt x="543317" y="543317"/>
                  </a:lnTo>
                  <a:lnTo>
                    <a:pt x="0" y="543317"/>
                  </a:lnTo>
                  <a:close/>
                </a:path>
              </a:pathLst>
            </a:custGeom>
            <a:solidFill>
              <a:srgbClr val="35A7C0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43317" cy="581417"/>
            </a:xfrm>
            <a:prstGeom prst="rect">
              <a:avLst/>
            </a:prstGeom>
          </p:spPr>
          <p:txBody>
            <a:bodyPr lIns="53725" tIns="53725" rIns="53725" bIns="537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9967847" y="6488377"/>
            <a:ext cx="2181691" cy="2181691"/>
            <a:chOff x="0" y="0"/>
            <a:chExt cx="543317" cy="5433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3317" cy="543317"/>
            </a:xfrm>
            <a:custGeom>
              <a:avLst/>
              <a:gdLst/>
              <a:ahLst/>
              <a:cxnLst/>
              <a:rect l="l" t="t" r="r" b="b"/>
              <a:pathLst>
                <a:path w="543317" h="543317">
                  <a:moveTo>
                    <a:pt x="0" y="0"/>
                  </a:moveTo>
                  <a:lnTo>
                    <a:pt x="543317" y="0"/>
                  </a:lnTo>
                  <a:lnTo>
                    <a:pt x="543317" y="543317"/>
                  </a:lnTo>
                  <a:lnTo>
                    <a:pt x="0" y="543317"/>
                  </a:lnTo>
                  <a:close/>
                </a:path>
              </a:pathLst>
            </a:custGeom>
            <a:solidFill>
              <a:srgbClr val="7E5ABB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43317" cy="581417"/>
            </a:xfrm>
            <a:prstGeom prst="rect">
              <a:avLst/>
            </a:prstGeom>
          </p:spPr>
          <p:txBody>
            <a:bodyPr lIns="53725" tIns="53725" rIns="53725" bIns="537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2700000">
            <a:off x="9835149" y="6561018"/>
            <a:ext cx="749448" cy="702607"/>
          </a:xfrm>
          <a:custGeom>
            <a:avLst/>
            <a:gdLst/>
            <a:ahLst/>
            <a:cxnLst/>
            <a:rect l="l" t="t" r="r" b="b"/>
            <a:pathLst>
              <a:path w="749448" h="702607">
                <a:moveTo>
                  <a:pt x="0" y="0"/>
                </a:moveTo>
                <a:lnTo>
                  <a:pt x="749448" y="0"/>
                </a:lnTo>
                <a:lnTo>
                  <a:pt x="749448" y="702608"/>
                </a:lnTo>
                <a:lnTo>
                  <a:pt x="0" y="702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9" name="Freeform 19"/>
          <p:cNvSpPr/>
          <p:nvPr/>
        </p:nvSpPr>
        <p:spPr>
          <a:xfrm rot="2700000">
            <a:off x="7703403" y="6561018"/>
            <a:ext cx="749448" cy="702607"/>
          </a:xfrm>
          <a:custGeom>
            <a:avLst/>
            <a:gdLst/>
            <a:ahLst/>
            <a:cxnLst/>
            <a:rect l="l" t="t" r="r" b="b"/>
            <a:pathLst>
              <a:path w="749448" h="702607">
                <a:moveTo>
                  <a:pt x="0" y="0"/>
                </a:moveTo>
                <a:lnTo>
                  <a:pt x="749448" y="0"/>
                </a:lnTo>
                <a:lnTo>
                  <a:pt x="749448" y="702608"/>
                </a:lnTo>
                <a:lnTo>
                  <a:pt x="0" y="702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0" name="Freeform 20"/>
          <p:cNvSpPr/>
          <p:nvPr/>
        </p:nvSpPr>
        <p:spPr>
          <a:xfrm rot="8100000">
            <a:off x="7703403" y="4429273"/>
            <a:ext cx="749448" cy="702607"/>
          </a:xfrm>
          <a:custGeom>
            <a:avLst/>
            <a:gdLst/>
            <a:ahLst/>
            <a:cxnLst/>
            <a:rect l="l" t="t" r="r" b="b"/>
            <a:pathLst>
              <a:path w="749448" h="702607">
                <a:moveTo>
                  <a:pt x="0" y="0"/>
                </a:moveTo>
                <a:lnTo>
                  <a:pt x="749448" y="0"/>
                </a:lnTo>
                <a:lnTo>
                  <a:pt x="749448" y="702607"/>
                </a:lnTo>
                <a:lnTo>
                  <a:pt x="0" y="7026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1" name="Freeform 21"/>
          <p:cNvSpPr/>
          <p:nvPr/>
        </p:nvSpPr>
        <p:spPr>
          <a:xfrm rot="-8100000">
            <a:off x="9835149" y="4429273"/>
            <a:ext cx="749448" cy="702607"/>
          </a:xfrm>
          <a:custGeom>
            <a:avLst/>
            <a:gdLst/>
            <a:ahLst/>
            <a:cxnLst/>
            <a:rect l="l" t="t" r="r" b="b"/>
            <a:pathLst>
              <a:path w="749448" h="702607">
                <a:moveTo>
                  <a:pt x="0" y="0"/>
                </a:moveTo>
                <a:lnTo>
                  <a:pt x="749448" y="0"/>
                </a:lnTo>
                <a:lnTo>
                  <a:pt x="749448" y="702607"/>
                </a:lnTo>
                <a:lnTo>
                  <a:pt x="0" y="7026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2" name="TextBox 22"/>
          <p:cNvSpPr txBox="1"/>
          <p:nvPr/>
        </p:nvSpPr>
        <p:spPr>
          <a:xfrm>
            <a:off x="8233446" y="5585675"/>
            <a:ext cx="1821107" cy="48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2"/>
              </a:lnSpc>
            </a:pPr>
            <a:r>
              <a:rPr lang="en-US" sz="2830" spc="1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ERALASH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71906" y="3244913"/>
            <a:ext cx="2558426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spc="13">
                <a:solidFill>
                  <a:srgbClr val="3BB8B2"/>
                </a:solidFill>
                <a:latin typeface="Inter Bold"/>
                <a:ea typeface="Inter Bold"/>
                <a:cs typeface="Inter Bold"/>
                <a:sym typeface="Inter Bold"/>
              </a:rPr>
              <a:t>Novikova Anna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3071914"/>
            <a:ext cx="1107933" cy="105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88"/>
              </a:lnSpc>
            </a:pPr>
            <a:r>
              <a:rPr lang="en-US" sz="6134" b="1" spc="30">
                <a:solidFill>
                  <a:srgbClr val="3BB8B2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71906" y="3834473"/>
            <a:ext cx="290615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spc="8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Survey Design &amp; Collection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2131726" y="3363700"/>
            <a:ext cx="0" cy="620900"/>
          </a:xfrm>
          <a:prstGeom prst="line">
            <a:avLst/>
          </a:prstGeom>
          <a:ln w="19050" cap="flat">
            <a:solidFill>
              <a:srgbClr val="3BB8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7" name="TextBox 27"/>
          <p:cNvSpPr txBox="1"/>
          <p:nvPr/>
        </p:nvSpPr>
        <p:spPr>
          <a:xfrm>
            <a:off x="2371906" y="6643460"/>
            <a:ext cx="2906153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spc="13">
                <a:solidFill>
                  <a:srgbClr val="4A80BE"/>
                </a:solidFill>
                <a:latin typeface="Inter Bold"/>
                <a:ea typeface="Inter Bold"/>
                <a:cs typeface="Inter Bold"/>
                <a:sym typeface="Inter Bold"/>
              </a:rPr>
              <a:t>Grishaeva Arina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8200" y="6470461"/>
            <a:ext cx="1107933" cy="105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88"/>
              </a:lnSpc>
            </a:pPr>
            <a:r>
              <a:rPr lang="en-US" sz="6134" b="1" spc="30">
                <a:solidFill>
                  <a:srgbClr val="4A80BE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71906" y="7195128"/>
            <a:ext cx="2634265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spc="8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Visualizations</a:t>
            </a:r>
          </a:p>
        </p:txBody>
      </p:sp>
      <p:sp>
        <p:nvSpPr>
          <p:cNvPr id="30" name="AutoShape 30"/>
          <p:cNvSpPr/>
          <p:nvPr/>
        </p:nvSpPr>
        <p:spPr>
          <a:xfrm flipV="1">
            <a:off x="2131726" y="6762246"/>
            <a:ext cx="0" cy="620900"/>
          </a:xfrm>
          <a:prstGeom prst="line">
            <a:avLst/>
          </a:prstGeom>
          <a:ln w="19050" cap="flat">
            <a:solidFill>
              <a:srgbClr val="4A80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31" name="TextBox 31"/>
          <p:cNvSpPr txBox="1"/>
          <p:nvPr/>
        </p:nvSpPr>
        <p:spPr>
          <a:xfrm>
            <a:off x="13229669" y="6634011"/>
            <a:ext cx="2558426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699" b="1" spc="13">
                <a:solidFill>
                  <a:srgbClr val="7E5ABB"/>
                </a:solidFill>
                <a:latin typeface="Inter Bold"/>
                <a:ea typeface="Inter Bold"/>
                <a:cs typeface="Inter Bold"/>
                <a:sym typeface="Inter Bold"/>
              </a:rPr>
              <a:t>Purev Nomin Erdene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153830" y="7717957"/>
            <a:ext cx="2634265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1699" spc="8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Modeling &amp; Training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41867" y="6461012"/>
            <a:ext cx="1107933" cy="1053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8"/>
              </a:lnSpc>
            </a:pPr>
            <a:r>
              <a:rPr lang="en-US" sz="6134" b="1" spc="30">
                <a:solidFill>
                  <a:srgbClr val="7E5ABB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34" name="AutoShape 34"/>
          <p:cNvSpPr/>
          <p:nvPr/>
        </p:nvSpPr>
        <p:spPr>
          <a:xfrm flipV="1">
            <a:off x="16064320" y="6752797"/>
            <a:ext cx="0" cy="620900"/>
          </a:xfrm>
          <a:prstGeom prst="line">
            <a:avLst/>
          </a:prstGeom>
          <a:ln w="19050" cap="flat">
            <a:solidFill>
              <a:srgbClr val="7E5A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35" name="TextBox 35"/>
          <p:cNvSpPr txBox="1"/>
          <p:nvPr/>
        </p:nvSpPr>
        <p:spPr>
          <a:xfrm>
            <a:off x="13153830" y="4322429"/>
            <a:ext cx="2634265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1699" spc="8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Data Cleaning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229669" y="3235464"/>
            <a:ext cx="2558426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699" b="1" spc="13">
                <a:solidFill>
                  <a:srgbClr val="35A7C0"/>
                </a:solidFill>
                <a:latin typeface="Inter Bold"/>
                <a:ea typeface="Inter Bold"/>
                <a:cs typeface="Inter Bold"/>
                <a:sym typeface="Inter Bold"/>
              </a:rPr>
              <a:t>Ochgerel Buyandelger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41867" y="3062466"/>
            <a:ext cx="1107933" cy="1053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8"/>
              </a:lnSpc>
            </a:pPr>
            <a:r>
              <a:rPr lang="en-US" sz="6134" b="1" spc="30">
                <a:solidFill>
                  <a:srgbClr val="35A7C0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38" name="AutoShape 38"/>
          <p:cNvSpPr/>
          <p:nvPr/>
        </p:nvSpPr>
        <p:spPr>
          <a:xfrm flipV="1">
            <a:off x="16064320" y="3354251"/>
            <a:ext cx="0" cy="620900"/>
          </a:xfrm>
          <a:prstGeom prst="line">
            <a:avLst/>
          </a:prstGeom>
          <a:ln w="19050" cap="flat">
            <a:solidFill>
              <a:srgbClr val="35A7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39" name="TextBox 39"/>
          <p:cNvSpPr txBox="1"/>
          <p:nvPr/>
        </p:nvSpPr>
        <p:spPr>
          <a:xfrm>
            <a:off x="4034582" y="707252"/>
            <a:ext cx="10218837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spc="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Action Plan &amp; Division of Responsibilities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851179" y="1460092"/>
            <a:ext cx="932965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spc="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Effective teamwork is built on defined roles that play to each person’s strengths.</a:t>
            </a:r>
          </a:p>
        </p:txBody>
      </p:sp>
      <p:sp>
        <p:nvSpPr>
          <p:cNvPr id="41" name="Freeform 41"/>
          <p:cNvSpPr/>
          <p:nvPr/>
        </p:nvSpPr>
        <p:spPr>
          <a:xfrm>
            <a:off x="-279918" y="10021224"/>
            <a:ext cx="1001509" cy="500755"/>
          </a:xfrm>
          <a:custGeom>
            <a:avLst/>
            <a:gdLst/>
            <a:ahLst/>
            <a:cxnLst/>
            <a:rect l="l" t="t" r="r" b="b"/>
            <a:pathLst>
              <a:path w="1001509" h="500755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2" name="Freeform 42"/>
          <p:cNvSpPr/>
          <p:nvPr/>
        </p:nvSpPr>
        <p:spPr>
          <a:xfrm>
            <a:off x="17198036" y="-184027"/>
            <a:ext cx="1269104" cy="1269104"/>
          </a:xfrm>
          <a:custGeom>
            <a:avLst/>
            <a:gdLst/>
            <a:ahLst/>
            <a:cxnLst/>
            <a:rect l="l" t="t" r="r" b="b"/>
            <a:pathLst>
              <a:path w="1269104" h="1269104">
                <a:moveTo>
                  <a:pt x="0" y="0"/>
                </a:moveTo>
                <a:lnTo>
                  <a:pt x="1269104" y="0"/>
                </a:lnTo>
                <a:lnTo>
                  <a:pt x="1269104" y="1269104"/>
                </a:lnTo>
                <a:lnTo>
                  <a:pt x="0" y="12691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3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3" name="Freeform 43"/>
          <p:cNvSpPr/>
          <p:nvPr/>
        </p:nvSpPr>
        <p:spPr>
          <a:xfrm>
            <a:off x="-248816" y="-18402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4" name="Freeform 44"/>
          <p:cNvSpPr/>
          <p:nvPr/>
        </p:nvSpPr>
        <p:spPr>
          <a:xfrm>
            <a:off x="17915017" y="991401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5" name="Freeform 45"/>
          <p:cNvSpPr/>
          <p:nvPr/>
        </p:nvSpPr>
        <p:spPr>
          <a:xfrm>
            <a:off x="-1306002" y="8098606"/>
            <a:ext cx="1950207" cy="1245695"/>
          </a:xfrm>
          <a:custGeom>
            <a:avLst/>
            <a:gdLst/>
            <a:ahLst/>
            <a:cxnLst/>
            <a:rect l="l" t="t" r="r" b="b"/>
            <a:pathLst>
              <a:path w="1950207" h="1245695">
                <a:moveTo>
                  <a:pt x="0" y="0"/>
                </a:moveTo>
                <a:lnTo>
                  <a:pt x="1950207" y="0"/>
                </a:lnTo>
                <a:lnTo>
                  <a:pt x="1950207" y="1245694"/>
                </a:lnTo>
                <a:lnTo>
                  <a:pt x="0" y="124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50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6" name="Freeform 46"/>
          <p:cNvSpPr/>
          <p:nvPr/>
        </p:nvSpPr>
        <p:spPr>
          <a:xfrm flipH="1">
            <a:off x="17198036" y="78485"/>
            <a:ext cx="1397171" cy="263716"/>
          </a:xfrm>
          <a:custGeom>
            <a:avLst/>
            <a:gdLst/>
            <a:ahLst/>
            <a:cxnLst/>
            <a:rect l="l" t="t" r="r" b="b"/>
            <a:pathLst>
              <a:path w="1397171" h="263716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7" name="Freeform 47"/>
          <p:cNvSpPr/>
          <p:nvPr/>
        </p:nvSpPr>
        <p:spPr>
          <a:xfrm>
            <a:off x="18070637" y="671049"/>
            <a:ext cx="590345" cy="357651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8" name="Freeform 48"/>
          <p:cNvSpPr/>
          <p:nvPr/>
        </p:nvSpPr>
        <p:spPr>
          <a:xfrm>
            <a:off x="10469776" y="3468673"/>
            <a:ext cx="1177832" cy="1167526"/>
          </a:xfrm>
          <a:custGeom>
            <a:avLst/>
            <a:gdLst/>
            <a:ahLst/>
            <a:cxnLst/>
            <a:rect l="l" t="t" r="r" b="b"/>
            <a:pathLst>
              <a:path w="1177832" h="1167526">
                <a:moveTo>
                  <a:pt x="0" y="0"/>
                </a:moveTo>
                <a:lnTo>
                  <a:pt x="1177832" y="0"/>
                </a:lnTo>
                <a:lnTo>
                  <a:pt x="1177832" y="1167525"/>
                </a:lnTo>
                <a:lnTo>
                  <a:pt x="0" y="116752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9" name="Freeform 49"/>
          <p:cNvSpPr/>
          <p:nvPr/>
        </p:nvSpPr>
        <p:spPr>
          <a:xfrm>
            <a:off x="6593846" y="6933043"/>
            <a:ext cx="1259409" cy="1259409"/>
          </a:xfrm>
          <a:custGeom>
            <a:avLst/>
            <a:gdLst/>
            <a:ahLst/>
            <a:cxnLst/>
            <a:rect l="l" t="t" r="r" b="b"/>
            <a:pathLst>
              <a:path w="1259409" h="1259409">
                <a:moveTo>
                  <a:pt x="0" y="0"/>
                </a:moveTo>
                <a:lnTo>
                  <a:pt x="1259410" y="0"/>
                </a:lnTo>
                <a:lnTo>
                  <a:pt x="1259410" y="1259410"/>
                </a:lnTo>
                <a:lnTo>
                  <a:pt x="0" y="125941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50" name="Freeform 50"/>
          <p:cNvSpPr/>
          <p:nvPr/>
        </p:nvSpPr>
        <p:spPr>
          <a:xfrm>
            <a:off x="10352196" y="6933043"/>
            <a:ext cx="1270527" cy="1259409"/>
          </a:xfrm>
          <a:custGeom>
            <a:avLst/>
            <a:gdLst/>
            <a:ahLst/>
            <a:cxnLst/>
            <a:rect l="l" t="t" r="r" b="b"/>
            <a:pathLst>
              <a:path w="1270527" h="1259409">
                <a:moveTo>
                  <a:pt x="0" y="0"/>
                </a:moveTo>
                <a:lnTo>
                  <a:pt x="1270527" y="0"/>
                </a:lnTo>
                <a:lnTo>
                  <a:pt x="1270527" y="1259410"/>
                </a:lnTo>
                <a:lnTo>
                  <a:pt x="0" y="125941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51" name="Freeform 51"/>
          <p:cNvSpPr/>
          <p:nvPr/>
        </p:nvSpPr>
        <p:spPr>
          <a:xfrm>
            <a:off x="6593846" y="3503894"/>
            <a:ext cx="1270923" cy="1224852"/>
          </a:xfrm>
          <a:custGeom>
            <a:avLst/>
            <a:gdLst/>
            <a:ahLst/>
            <a:cxnLst/>
            <a:rect l="l" t="t" r="r" b="b"/>
            <a:pathLst>
              <a:path w="1270923" h="1224852">
                <a:moveTo>
                  <a:pt x="0" y="0"/>
                </a:moveTo>
                <a:lnTo>
                  <a:pt x="1270924" y="0"/>
                </a:lnTo>
                <a:lnTo>
                  <a:pt x="1270924" y="1224852"/>
                </a:lnTo>
                <a:lnTo>
                  <a:pt x="0" y="122485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" name="Freeform 3"/>
          <p:cNvSpPr/>
          <p:nvPr/>
        </p:nvSpPr>
        <p:spPr>
          <a:xfrm flipH="1">
            <a:off x="7612934" y="3994277"/>
            <a:ext cx="9183135" cy="2525362"/>
          </a:xfrm>
          <a:custGeom>
            <a:avLst/>
            <a:gdLst/>
            <a:ahLst/>
            <a:cxnLst/>
            <a:rect l="l" t="t" r="r" b="b"/>
            <a:pathLst>
              <a:path w="9183135" h="2525362">
                <a:moveTo>
                  <a:pt x="9183136" y="0"/>
                </a:moveTo>
                <a:lnTo>
                  <a:pt x="0" y="0"/>
                </a:lnTo>
                <a:lnTo>
                  <a:pt x="0" y="2525362"/>
                </a:lnTo>
                <a:lnTo>
                  <a:pt x="9183136" y="2525362"/>
                </a:lnTo>
                <a:lnTo>
                  <a:pt x="91831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" name="Freeform 4"/>
          <p:cNvSpPr/>
          <p:nvPr/>
        </p:nvSpPr>
        <p:spPr>
          <a:xfrm flipH="1">
            <a:off x="1491930" y="3994277"/>
            <a:ext cx="9183135" cy="2525362"/>
          </a:xfrm>
          <a:custGeom>
            <a:avLst/>
            <a:gdLst/>
            <a:ahLst/>
            <a:cxnLst/>
            <a:rect l="l" t="t" r="r" b="b"/>
            <a:pathLst>
              <a:path w="9183135" h="2525362">
                <a:moveTo>
                  <a:pt x="9183136" y="0"/>
                </a:moveTo>
                <a:lnTo>
                  <a:pt x="0" y="0"/>
                </a:lnTo>
                <a:lnTo>
                  <a:pt x="0" y="2525362"/>
                </a:lnTo>
                <a:lnTo>
                  <a:pt x="9183136" y="2525362"/>
                </a:lnTo>
                <a:lnTo>
                  <a:pt x="918313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5" name="Freeform 5"/>
          <p:cNvSpPr/>
          <p:nvPr/>
        </p:nvSpPr>
        <p:spPr>
          <a:xfrm>
            <a:off x="4858762" y="2760774"/>
            <a:ext cx="3063061" cy="3063061"/>
          </a:xfrm>
          <a:custGeom>
            <a:avLst/>
            <a:gdLst/>
            <a:ahLst/>
            <a:cxnLst/>
            <a:rect l="l" t="t" r="r" b="b"/>
            <a:pathLst>
              <a:path w="3063061" h="3063061">
                <a:moveTo>
                  <a:pt x="0" y="0"/>
                </a:moveTo>
                <a:lnTo>
                  <a:pt x="3063061" y="0"/>
                </a:lnTo>
                <a:lnTo>
                  <a:pt x="3063061" y="3063061"/>
                </a:lnTo>
                <a:lnTo>
                  <a:pt x="0" y="3063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KG"/>
          </a:p>
        </p:txBody>
      </p:sp>
      <p:sp>
        <p:nvSpPr>
          <p:cNvPr id="6" name="Freeform 6"/>
          <p:cNvSpPr/>
          <p:nvPr/>
        </p:nvSpPr>
        <p:spPr>
          <a:xfrm>
            <a:off x="14039695" y="2755703"/>
            <a:ext cx="3068132" cy="3068132"/>
          </a:xfrm>
          <a:custGeom>
            <a:avLst/>
            <a:gdLst/>
            <a:ahLst/>
            <a:cxnLst/>
            <a:rect l="l" t="t" r="r" b="b"/>
            <a:pathLst>
              <a:path w="3068132" h="3068132">
                <a:moveTo>
                  <a:pt x="0" y="0"/>
                </a:moveTo>
                <a:lnTo>
                  <a:pt x="3068132" y="0"/>
                </a:lnTo>
                <a:lnTo>
                  <a:pt x="3068132" y="3068132"/>
                </a:lnTo>
                <a:lnTo>
                  <a:pt x="0" y="306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KG"/>
          </a:p>
        </p:txBody>
      </p:sp>
      <p:sp>
        <p:nvSpPr>
          <p:cNvPr id="7" name="Freeform 7"/>
          <p:cNvSpPr/>
          <p:nvPr/>
        </p:nvSpPr>
        <p:spPr>
          <a:xfrm>
            <a:off x="10976633" y="2760774"/>
            <a:ext cx="3063061" cy="3063061"/>
          </a:xfrm>
          <a:custGeom>
            <a:avLst/>
            <a:gdLst/>
            <a:ahLst/>
            <a:cxnLst/>
            <a:rect l="l" t="t" r="r" b="b"/>
            <a:pathLst>
              <a:path w="3063061" h="3063061">
                <a:moveTo>
                  <a:pt x="0" y="0"/>
                </a:moveTo>
                <a:lnTo>
                  <a:pt x="3063062" y="0"/>
                </a:lnTo>
                <a:lnTo>
                  <a:pt x="3063062" y="3063061"/>
                </a:lnTo>
                <a:lnTo>
                  <a:pt x="0" y="30630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KG"/>
          </a:p>
        </p:txBody>
      </p:sp>
      <p:sp>
        <p:nvSpPr>
          <p:cNvPr id="8" name="Freeform 8"/>
          <p:cNvSpPr/>
          <p:nvPr/>
        </p:nvSpPr>
        <p:spPr>
          <a:xfrm>
            <a:off x="7843136" y="2760774"/>
            <a:ext cx="3063061" cy="3063061"/>
          </a:xfrm>
          <a:custGeom>
            <a:avLst/>
            <a:gdLst/>
            <a:ahLst/>
            <a:cxnLst/>
            <a:rect l="l" t="t" r="r" b="b"/>
            <a:pathLst>
              <a:path w="3063061" h="3063061">
                <a:moveTo>
                  <a:pt x="0" y="0"/>
                </a:moveTo>
                <a:lnTo>
                  <a:pt x="3063061" y="0"/>
                </a:lnTo>
                <a:lnTo>
                  <a:pt x="3063061" y="3063061"/>
                </a:lnTo>
                <a:lnTo>
                  <a:pt x="0" y="30630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KG"/>
          </a:p>
        </p:txBody>
      </p:sp>
      <p:sp>
        <p:nvSpPr>
          <p:cNvPr id="9" name="Freeform 9"/>
          <p:cNvSpPr/>
          <p:nvPr/>
        </p:nvSpPr>
        <p:spPr>
          <a:xfrm>
            <a:off x="1793917" y="2760774"/>
            <a:ext cx="3062751" cy="3062751"/>
          </a:xfrm>
          <a:custGeom>
            <a:avLst/>
            <a:gdLst/>
            <a:ahLst/>
            <a:cxnLst/>
            <a:rect l="l" t="t" r="r" b="b"/>
            <a:pathLst>
              <a:path w="3062751" h="3062751">
                <a:moveTo>
                  <a:pt x="0" y="0"/>
                </a:moveTo>
                <a:lnTo>
                  <a:pt x="3062751" y="0"/>
                </a:lnTo>
                <a:lnTo>
                  <a:pt x="3062751" y="3062751"/>
                </a:lnTo>
                <a:lnTo>
                  <a:pt x="0" y="30627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KG"/>
          </a:p>
        </p:txBody>
      </p:sp>
      <p:grpSp>
        <p:nvGrpSpPr>
          <p:cNvPr id="10" name="Group 10"/>
          <p:cNvGrpSpPr/>
          <p:nvPr/>
        </p:nvGrpSpPr>
        <p:grpSpPr>
          <a:xfrm>
            <a:off x="1755817" y="2731596"/>
            <a:ext cx="2525362" cy="252536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818181"/>
              </a:solidFill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18568" y="2731596"/>
            <a:ext cx="2525362" cy="252536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BB8B2"/>
              </a:solidFill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81319" y="2731596"/>
            <a:ext cx="2525362" cy="252536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5A7C0"/>
              </a:solidFill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944070" y="2731596"/>
            <a:ext cx="2525362" cy="252536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4A80BE"/>
              </a:solidFill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06821" y="2731596"/>
            <a:ext cx="2525362" cy="252536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7E5ABB"/>
              </a:solidFill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43880" y="6804910"/>
            <a:ext cx="590345" cy="357651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5" y="0"/>
                </a:lnTo>
                <a:lnTo>
                  <a:pt x="590345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6" name="Freeform 26"/>
          <p:cNvSpPr/>
          <p:nvPr/>
        </p:nvSpPr>
        <p:spPr>
          <a:xfrm>
            <a:off x="17198036" y="-184027"/>
            <a:ext cx="1269104" cy="1269104"/>
          </a:xfrm>
          <a:custGeom>
            <a:avLst/>
            <a:gdLst/>
            <a:ahLst/>
            <a:cxnLst/>
            <a:rect l="l" t="t" r="r" b="b"/>
            <a:pathLst>
              <a:path w="1269104" h="1269104">
                <a:moveTo>
                  <a:pt x="0" y="0"/>
                </a:moveTo>
                <a:lnTo>
                  <a:pt x="1269104" y="0"/>
                </a:lnTo>
                <a:lnTo>
                  <a:pt x="1269104" y="1269104"/>
                </a:lnTo>
                <a:lnTo>
                  <a:pt x="0" y="12691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3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7" name="Freeform 27"/>
          <p:cNvSpPr/>
          <p:nvPr/>
        </p:nvSpPr>
        <p:spPr>
          <a:xfrm>
            <a:off x="18070637" y="671049"/>
            <a:ext cx="590345" cy="357651"/>
          </a:xfrm>
          <a:custGeom>
            <a:avLst/>
            <a:gdLst/>
            <a:ahLst/>
            <a:cxnLst/>
            <a:rect l="l" t="t" r="r" b="b"/>
            <a:pathLst>
              <a:path w="590345" h="357651">
                <a:moveTo>
                  <a:pt x="0" y="0"/>
                </a:moveTo>
                <a:lnTo>
                  <a:pt x="590346" y="0"/>
                </a:lnTo>
                <a:lnTo>
                  <a:pt x="590346" y="357651"/>
                </a:lnTo>
                <a:lnTo>
                  <a:pt x="0" y="3576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28" name="Group 28"/>
          <p:cNvGrpSpPr/>
          <p:nvPr/>
        </p:nvGrpSpPr>
        <p:grpSpPr>
          <a:xfrm>
            <a:off x="1491930" y="6969886"/>
            <a:ext cx="2947897" cy="735173"/>
            <a:chOff x="0" y="0"/>
            <a:chExt cx="812800" cy="2027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202703"/>
            </a:xfrm>
            <a:custGeom>
              <a:avLst/>
              <a:gdLst/>
              <a:ahLst/>
              <a:cxnLst/>
              <a:rect l="l" t="t" r="r" b="b"/>
              <a:pathLst>
                <a:path w="812800" h="202703">
                  <a:moveTo>
                    <a:pt x="101352" y="0"/>
                  </a:moveTo>
                  <a:lnTo>
                    <a:pt x="711448" y="0"/>
                  </a:lnTo>
                  <a:cubicBezTo>
                    <a:pt x="738328" y="0"/>
                    <a:pt x="764108" y="10678"/>
                    <a:pt x="783115" y="29685"/>
                  </a:cubicBezTo>
                  <a:cubicBezTo>
                    <a:pt x="802122" y="48692"/>
                    <a:pt x="812800" y="74472"/>
                    <a:pt x="812800" y="101352"/>
                  </a:cubicBezTo>
                  <a:lnTo>
                    <a:pt x="812800" y="101352"/>
                  </a:lnTo>
                  <a:cubicBezTo>
                    <a:pt x="812800" y="157327"/>
                    <a:pt x="767423" y="202703"/>
                    <a:pt x="711448" y="202703"/>
                  </a:cubicBezTo>
                  <a:lnTo>
                    <a:pt x="101352" y="202703"/>
                  </a:lnTo>
                  <a:cubicBezTo>
                    <a:pt x="74472" y="202703"/>
                    <a:pt x="48692" y="192025"/>
                    <a:pt x="29685" y="173018"/>
                  </a:cubicBezTo>
                  <a:cubicBezTo>
                    <a:pt x="10678" y="154011"/>
                    <a:pt x="0" y="128232"/>
                    <a:pt x="0" y="101352"/>
                  </a:cubicBezTo>
                  <a:lnTo>
                    <a:pt x="0" y="101352"/>
                  </a:lnTo>
                  <a:cubicBezTo>
                    <a:pt x="0" y="74472"/>
                    <a:pt x="10678" y="48692"/>
                    <a:pt x="29685" y="29685"/>
                  </a:cubicBezTo>
                  <a:cubicBezTo>
                    <a:pt x="48692" y="10678"/>
                    <a:pt x="74472" y="0"/>
                    <a:pt x="101352" y="0"/>
                  </a:cubicBezTo>
                  <a:close/>
                </a:path>
              </a:pathLst>
            </a:custGeom>
            <a:solidFill>
              <a:srgbClr val="818181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240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545066" y="6969886"/>
            <a:ext cx="2947897" cy="735173"/>
            <a:chOff x="0" y="0"/>
            <a:chExt cx="812800" cy="20270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202703"/>
            </a:xfrm>
            <a:custGeom>
              <a:avLst/>
              <a:gdLst/>
              <a:ahLst/>
              <a:cxnLst/>
              <a:rect l="l" t="t" r="r" b="b"/>
              <a:pathLst>
                <a:path w="812800" h="202703">
                  <a:moveTo>
                    <a:pt x="101352" y="0"/>
                  </a:moveTo>
                  <a:lnTo>
                    <a:pt x="711448" y="0"/>
                  </a:lnTo>
                  <a:cubicBezTo>
                    <a:pt x="738328" y="0"/>
                    <a:pt x="764108" y="10678"/>
                    <a:pt x="783115" y="29685"/>
                  </a:cubicBezTo>
                  <a:cubicBezTo>
                    <a:pt x="802122" y="48692"/>
                    <a:pt x="812800" y="74472"/>
                    <a:pt x="812800" y="101352"/>
                  </a:cubicBezTo>
                  <a:lnTo>
                    <a:pt x="812800" y="101352"/>
                  </a:lnTo>
                  <a:cubicBezTo>
                    <a:pt x="812800" y="157327"/>
                    <a:pt x="767423" y="202703"/>
                    <a:pt x="711448" y="202703"/>
                  </a:cubicBezTo>
                  <a:lnTo>
                    <a:pt x="101352" y="202703"/>
                  </a:lnTo>
                  <a:cubicBezTo>
                    <a:pt x="74472" y="202703"/>
                    <a:pt x="48692" y="192025"/>
                    <a:pt x="29685" y="173018"/>
                  </a:cubicBezTo>
                  <a:cubicBezTo>
                    <a:pt x="10678" y="154011"/>
                    <a:pt x="0" y="128232"/>
                    <a:pt x="0" y="101352"/>
                  </a:cubicBezTo>
                  <a:lnTo>
                    <a:pt x="0" y="101352"/>
                  </a:lnTo>
                  <a:cubicBezTo>
                    <a:pt x="0" y="74472"/>
                    <a:pt x="10678" y="48692"/>
                    <a:pt x="29685" y="29685"/>
                  </a:cubicBezTo>
                  <a:cubicBezTo>
                    <a:pt x="48692" y="10678"/>
                    <a:pt x="74472" y="0"/>
                    <a:pt x="101352" y="0"/>
                  </a:cubicBezTo>
                  <a:close/>
                </a:path>
              </a:pathLst>
            </a:custGeom>
            <a:solidFill>
              <a:srgbClr val="3BB8B2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240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598203" y="6969886"/>
            <a:ext cx="2947897" cy="735173"/>
            <a:chOff x="0" y="0"/>
            <a:chExt cx="812800" cy="2027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202703"/>
            </a:xfrm>
            <a:custGeom>
              <a:avLst/>
              <a:gdLst/>
              <a:ahLst/>
              <a:cxnLst/>
              <a:rect l="l" t="t" r="r" b="b"/>
              <a:pathLst>
                <a:path w="812800" h="202703">
                  <a:moveTo>
                    <a:pt x="101352" y="0"/>
                  </a:moveTo>
                  <a:lnTo>
                    <a:pt x="711448" y="0"/>
                  </a:lnTo>
                  <a:cubicBezTo>
                    <a:pt x="738328" y="0"/>
                    <a:pt x="764108" y="10678"/>
                    <a:pt x="783115" y="29685"/>
                  </a:cubicBezTo>
                  <a:cubicBezTo>
                    <a:pt x="802122" y="48692"/>
                    <a:pt x="812800" y="74472"/>
                    <a:pt x="812800" y="101352"/>
                  </a:cubicBezTo>
                  <a:lnTo>
                    <a:pt x="812800" y="101352"/>
                  </a:lnTo>
                  <a:cubicBezTo>
                    <a:pt x="812800" y="157327"/>
                    <a:pt x="767423" y="202703"/>
                    <a:pt x="711448" y="202703"/>
                  </a:cubicBezTo>
                  <a:lnTo>
                    <a:pt x="101352" y="202703"/>
                  </a:lnTo>
                  <a:cubicBezTo>
                    <a:pt x="74472" y="202703"/>
                    <a:pt x="48692" y="192025"/>
                    <a:pt x="29685" y="173018"/>
                  </a:cubicBezTo>
                  <a:cubicBezTo>
                    <a:pt x="10678" y="154011"/>
                    <a:pt x="0" y="128232"/>
                    <a:pt x="0" y="101352"/>
                  </a:cubicBezTo>
                  <a:lnTo>
                    <a:pt x="0" y="101352"/>
                  </a:lnTo>
                  <a:cubicBezTo>
                    <a:pt x="0" y="74472"/>
                    <a:pt x="10678" y="48692"/>
                    <a:pt x="29685" y="29685"/>
                  </a:cubicBezTo>
                  <a:cubicBezTo>
                    <a:pt x="48692" y="10678"/>
                    <a:pt x="74472" y="0"/>
                    <a:pt x="101352" y="0"/>
                  </a:cubicBezTo>
                  <a:close/>
                </a:path>
              </a:pathLst>
            </a:custGeom>
            <a:solidFill>
              <a:srgbClr val="35A7C0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240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651339" y="6969886"/>
            <a:ext cx="2947897" cy="735173"/>
            <a:chOff x="0" y="0"/>
            <a:chExt cx="812800" cy="20270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202703"/>
            </a:xfrm>
            <a:custGeom>
              <a:avLst/>
              <a:gdLst/>
              <a:ahLst/>
              <a:cxnLst/>
              <a:rect l="l" t="t" r="r" b="b"/>
              <a:pathLst>
                <a:path w="812800" h="202703">
                  <a:moveTo>
                    <a:pt x="101352" y="0"/>
                  </a:moveTo>
                  <a:lnTo>
                    <a:pt x="711448" y="0"/>
                  </a:lnTo>
                  <a:cubicBezTo>
                    <a:pt x="738328" y="0"/>
                    <a:pt x="764108" y="10678"/>
                    <a:pt x="783115" y="29685"/>
                  </a:cubicBezTo>
                  <a:cubicBezTo>
                    <a:pt x="802122" y="48692"/>
                    <a:pt x="812800" y="74472"/>
                    <a:pt x="812800" y="101352"/>
                  </a:cubicBezTo>
                  <a:lnTo>
                    <a:pt x="812800" y="101352"/>
                  </a:lnTo>
                  <a:cubicBezTo>
                    <a:pt x="812800" y="157327"/>
                    <a:pt x="767423" y="202703"/>
                    <a:pt x="711448" y="202703"/>
                  </a:cubicBezTo>
                  <a:lnTo>
                    <a:pt x="101352" y="202703"/>
                  </a:lnTo>
                  <a:cubicBezTo>
                    <a:pt x="74472" y="202703"/>
                    <a:pt x="48692" y="192025"/>
                    <a:pt x="29685" y="173018"/>
                  </a:cubicBezTo>
                  <a:cubicBezTo>
                    <a:pt x="10678" y="154011"/>
                    <a:pt x="0" y="128232"/>
                    <a:pt x="0" y="101352"/>
                  </a:cubicBezTo>
                  <a:lnTo>
                    <a:pt x="0" y="101352"/>
                  </a:lnTo>
                  <a:cubicBezTo>
                    <a:pt x="0" y="74472"/>
                    <a:pt x="10678" y="48692"/>
                    <a:pt x="29685" y="29685"/>
                  </a:cubicBezTo>
                  <a:cubicBezTo>
                    <a:pt x="48692" y="10678"/>
                    <a:pt x="74472" y="0"/>
                    <a:pt x="101352" y="0"/>
                  </a:cubicBezTo>
                  <a:close/>
                </a:path>
              </a:pathLst>
            </a:custGeom>
            <a:solidFill>
              <a:srgbClr val="4A80BE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240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704475" y="6969886"/>
            <a:ext cx="2947897" cy="735173"/>
            <a:chOff x="0" y="0"/>
            <a:chExt cx="812800" cy="20270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202703"/>
            </a:xfrm>
            <a:custGeom>
              <a:avLst/>
              <a:gdLst/>
              <a:ahLst/>
              <a:cxnLst/>
              <a:rect l="l" t="t" r="r" b="b"/>
              <a:pathLst>
                <a:path w="812800" h="202703">
                  <a:moveTo>
                    <a:pt x="101352" y="0"/>
                  </a:moveTo>
                  <a:lnTo>
                    <a:pt x="711448" y="0"/>
                  </a:lnTo>
                  <a:cubicBezTo>
                    <a:pt x="738328" y="0"/>
                    <a:pt x="764108" y="10678"/>
                    <a:pt x="783115" y="29685"/>
                  </a:cubicBezTo>
                  <a:cubicBezTo>
                    <a:pt x="802122" y="48692"/>
                    <a:pt x="812800" y="74472"/>
                    <a:pt x="812800" y="101352"/>
                  </a:cubicBezTo>
                  <a:lnTo>
                    <a:pt x="812800" y="101352"/>
                  </a:lnTo>
                  <a:cubicBezTo>
                    <a:pt x="812800" y="157327"/>
                    <a:pt x="767423" y="202703"/>
                    <a:pt x="711448" y="202703"/>
                  </a:cubicBezTo>
                  <a:lnTo>
                    <a:pt x="101352" y="202703"/>
                  </a:lnTo>
                  <a:cubicBezTo>
                    <a:pt x="74472" y="202703"/>
                    <a:pt x="48692" y="192025"/>
                    <a:pt x="29685" y="173018"/>
                  </a:cubicBezTo>
                  <a:cubicBezTo>
                    <a:pt x="10678" y="154011"/>
                    <a:pt x="0" y="128232"/>
                    <a:pt x="0" y="101352"/>
                  </a:cubicBezTo>
                  <a:lnTo>
                    <a:pt x="0" y="101352"/>
                  </a:lnTo>
                  <a:cubicBezTo>
                    <a:pt x="0" y="74472"/>
                    <a:pt x="10678" y="48692"/>
                    <a:pt x="29685" y="29685"/>
                  </a:cubicBezTo>
                  <a:cubicBezTo>
                    <a:pt x="48692" y="10678"/>
                    <a:pt x="74472" y="0"/>
                    <a:pt x="101352" y="0"/>
                  </a:cubicBezTo>
                  <a:close/>
                </a:path>
              </a:pathLst>
            </a:custGeom>
            <a:solidFill>
              <a:srgbClr val="7E5ABB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240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-279918" y="10021224"/>
            <a:ext cx="1001509" cy="500755"/>
          </a:xfrm>
          <a:custGeom>
            <a:avLst/>
            <a:gdLst/>
            <a:ahLst/>
            <a:cxnLst/>
            <a:rect l="l" t="t" r="r" b="b"/>
            <a:pathLst>
              <a:path w="1001509" h="500755">
                <a:moveTo>
                  <a:pt x="0" y="0"/>
                </a:moveTo>
                <a:lnTo>
                  <a:pt x="1001509" y="0"/>
                </a:lnTo>
                <a:lnTo>
                  <a:pt x="1001509" y="500755"/>
                </a:lnTo>
                <a:lnTo>
                  <a:pt x="0" y="50075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4" name="Freeform 44"/>
          <p:cNvSpPr/>
          <p:nvPr/>
        </p:nvSpPr>
        <p:spPr>
          <a:xfrm>
            <a:off x="-248816" y="-18402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5" y="0"/>
                </a:lnTo>
                <a:lnTo>
                  <a:pt x="745965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5" name="Freeform 45"/>
          <p:cNvSpPr/>
          <p:nvPr/>
        </p:nvSpPr>
        <p:spPr>
          <a:xfrm>
            <a:off x="17915017" y="9914017"/>
            <a:ext cx="745965" cy="607962"/>
          </a:xfrm>
          <a:custGeom>
            <a:avLst/>
            <a:gdLst/>
            <a:ahLst/>
            <a:cxnLst/>
            <a:rect l="l" t="t" r="r" b="b"/>
            <a:pathLst>
              <a:path w="745965" h="607962">
                <a:moveTo>
                  <a:pt x="0" y="0"/>
                </a:moveTo>
                <a:lnTo>
                  <a:pt x="745966" y="0"/>
                </a:lnTo>
                <a:lnTo>
                  <a:pt x="745966" y="607962"/>
                </a:lnTo>
                <a:lnTo>
                  <a:pt x="0" y="60796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6" name="Freeform 46"/>
          <p:cNvSpPr/>
          <p:nvPr/>
        </p:nvSpPr>
        <p:spPr>
          <a:xfrm>
            <a:off x="-1306002" y="6007739"/>
            <a:ext cx="1950207" cy="1245695"/>
          </a:xfrm>
          <a:custGeom>
            <a:avLst/>
            <a:gdLst/>
            <a:ahLst/>
            <a:cxnLst/>
            <a:rect l="l" t="t" r="r" b="b"/>
            <a:pathLst>
              <a:path w="1950207" h="1245695">
                <a:moveTo>
                  <a:pt x="0" y="0"/>
                </a:moveTo>
                <a:lnTo>
                  <a:pt x="1950207" y="0"/>
                </a:lnTo>
                <a:lnTo>
                  <a:pt x="1950207" y="1245694"/>
                </a:lnTo>
                <a:lnTo>
                  <a:pt x="0" y="124569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5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7" name="Freeform 47"/>
          <p:cNvSpPr/>
          <p:nvPr/>
        </p:nvSpPr>
        <p:spPr>
          <a:xfrm flipH="1">
            <a:off x="17198036" y="78485"/>
            <a:ext cx="1397171" cy="263716"/>
          </a:xfrm>
          <a:custGeom>
            <a:avLst/>
            <a:gdLst/>
            <a:ahLst/>
            <a:cxnLst/>
            <a:rect l="l" t="t" r="r" b="b"/>
            <a:pathLst>
              <a:path w="1397171" h="263716">
                <a:moveTo>
                  <a:pt x="1397172" y="0"/>
                </a:moveTo>
                <a:lnTo>
                  <a:pt x="0" y="0"/>
                </a:lnTo>
                <a:lnTo>
                  <a:pt x="0" y="263716"/>
                </a:lnTo>
                <a:lnTo>
                  <a:pt x="1397172" y="263716"/>
                </a:lnTo>
                <a:lnTo>
                  <a:pt x="1397172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8" name="AutoShape 48"/>
          <p:cNvSpPr/>
          <p:nvPr/>
        </p:nvSpPr>
        <p:spPr>
          <a:xfrm flipV="1">
            <a:off x="1962821" y="1582960"/>
            <a:ext cx="143623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49" name="Freeform 49"/>
          <p:cNvSpPr/>
          <p:nvPr/>
        </p:nvSpPr>
        <p:spPr>
          <a:xfrm>
            <a:off x="2327701" y="3347866"/>
            <a:ext cx="1333955" cy="1333955"/>
          </a:xfrm>
          <a:custGeom>
            <a:avLst/>
            <a:gdLst/>
            <a:ahLst/>
            <a:cxnLst/>
            <a:rect l="l" t="t" r="r" b="b"/>
            <a:pathLst>
              <a:path w="1333955" h="1333955">
                <a:moveTo>
                  <a:pt x="0" y="0"/>
                </a:moveTo>
                <a:lnTo>
                  <a:pt x="1333955" y="0"/>
                </a:lnTo>
                <a:lnTo>
                  <a:pt x="1333955" y="1333956"/>
                </a:lnTo>
                <a:lnTo>
                  <a:pt x="0" y="133395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50" name="Freeform 50"/>
          <p:cNvSpPr/>
          <p:nvPr/>
        </p:nvSpPr>
        <p:spPr>
          <a:xfrm>
            <a:off x="5453273" y="3323275"/>
            <a:ext cx="1321842" cy="1250793"/>
          </a:xfrm>
          <a:custGeom>
            <a:avLst/>
            <a:gdLst/>
            <a:ahLst/>
            <a:cxnLst/>
            <a:rect l="l" t="t" r="r" b="b"/>
            <a:pathLst>
              <a:path w="1321842" h="1250793">
                <a:moveTo>
                  <a:pt x="0" y="0"/>
                </a:moveTo>
                <a:lnTo>
                  <a:pt x="1321843" y="0"/>
                </a:lnTo>
                <a:lnTo>
                  <a:pt x="1321843" y="1250793"/>
                </a:lnTo>
                <a:lnTo>
                  <a:pt x="0" y="125079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51" name="Freeform 51"/>
          <p:cNvSpPr/>
          <p:nvPr/>
        </p:nvSpPr>
        <p:spPr>
          <a:xfrm>
            <a:off x="8616641" y="3287599"/>
            <a:ext cx="1054717" cy="1413357"/>
          </a:xfrm>
          <a:custGeom>
            <a:avLst/>
            <a:gdLst/>
            <a:ahLst/>
            <a:cxnLst/>
            <a:rect l="l" t="t" r="r" b="b"/>
            <a:pathLst>
              <a:path w="1054717" h="1413357">
                <a:moveTo>
                  <a:pt x="0" y="0"/>
                </a:moveTo>
                <a:lnTo>
                  <a:pt x="1054718" y="0"/>
                </a:lnTo>
                <a:lnTo>
                  <a:pt x="1054718" y="1413356"/>
                </a:lnTo>
                <a:lnTo>
                  <a:pt x="0" y="141335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52" name="Freeform 52"/>
          <p:cNvSpPr/>
          <p:nvPr/>
        </p:nvSpPr>
        <p:spPr>
          <a:xfrm>
            <a:off x="11578585" y="3269238"/>
            <a:ext cx="1225026" cy="1396041"/>
          </a:xfrm>
          <a:custGeom>
            <a:avLst/>
            <a:gdLst/>
            <a:ahLst/>
            <a:cxnLst/>
            <a:rect l="l" t="t" r="r" b="b"/>
            <a:pathLst>
              <a:path w="1225026" h="1396041">
                <a:moveTo>
                  <a:pt x="0" y="0"/>
                </a:moveTo>
                <a:lnTo>
                  <a:pt x="1225026" y="0"/>
                </a:lnTo>
                <a:lnTo>
                  <a:pt x="1225026" y="1396041"/>
                </a:lnTo>
                <a:lnTo>
                  <a:pt x="0" y="139604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53" name="Freeform 53"/>
          <p:cNvSpPr/>
          <p:nvPr/>
        </p:nvSpPr>
        <p:spPr>
          <a:xfrm>
            <a:off x="14735020" y="3269961"/>
            <a:ext cx="1124774" cy="1489767"/>
          </a:xfrm>
          <a:custGeom>
            <a:avLst/>
            <a:gdLst/>
            <a:ahLst/>
            <a:cxnLst/>
            <a:rect l="l" t="t" r="r" b="b"/>
            <a:pathLst>
              <a:path w="1124774" h="1489767">
                <a:moveTo>
                  <a:pt x="0" y="0"/>
                </a:moveTo>
                <a:lnTo>
                  <a:pt x="1124773" y="0"/>
                </a:lnTo>
                <a:lnTo>
                  <a:pt x="1124773" y="1489766"/>
                </a:lnTo>
                <a:lnTo>
                  <a:pt x="0" y="148976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54" name="TextBox 54"/>
          <p:cNvSpPr txBox="1"/>
          <p:nvPr/>
        </p:nvSpPr>
        <p:spPr>
          <a:xfrm>
            <a:off x="1939000" y="7105906"/>
            <a:ext cx="2111356" cy="4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spc="1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897136" y="7105906"/>
            <a:ext cx="2215971" cy="4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spc="1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Notebooks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39053" y="7959724"/>
            <a:ext cx="2742127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Raw and cleaned datasets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739802" y="7959724"/>
            <a:ext cx="2558426" cy="129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 spc="12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Jupyter or Colab notebooks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 strike="noStrike" spc="12">
              <a:solidFill>
                <a:srgbClr val="50505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7792938" y="7959724"/>
            <a:ext cx="2558426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spc="12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Q</a:t>
            </a:r>
            <a:r>
              <a:rPr lang="en-US" sz="2499" u="none" strike="noStrike" spc="12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uestionnaire and responses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735999" y="7959724"/>
            <a:ext cx="278924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spc="12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499" u="none" strike="noStrike" spc="12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roject proposal, slide deck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899210" y="7991474"/>
            <a:ext cx="2558426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spc="12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-US" sz="2499" u="none" strike="noStrike" spc="12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roject overview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959887" y="7105906"/>
            <a:ext cx="2215971" cy="4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spc="1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Survey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022638" y="7105906"/>
            <a:ext cx="2215971" cy="4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spc="1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Docs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085744" y="7105906"/>
            <a:ext cx="2215615" cy="4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spc="1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README.md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6834708" y="707252"/>
            <a:ext cx="461858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spc="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GitHub Repository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003033" y="1741118"/>
            <a:ext cx="428193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COLLEGE-ADMISSION-PREDICTOR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" name="Freeform 3"/>
          <p:cNvSpPr/>
          <p:nvPr/>
        </p:nvSpPr>
        <p:spPr>
          <a:xfrm>
            <a:off x="17096428" y="392281"/>
            <a:ext cx="766959" cy="464969"/>
          </a:xfrm>
          <a:custGeom>
            <a:avLst/>
            <a:gdLst/>
            <a:ahLst/>
            <a:cxnLst/>
            <a:rect l="l" t="t" r="r" b="b"/>
            <a:pathLst>
              <a:path w="766959" h="464969">
                <a:moveTo>
                  <a:pt x="0" y="0"/>
                </a:moveTo>
                <a:lnTo>
                  <a:pt x="766960" y="0"/>
                </a:lnTo>
                <a:lnTo>
                  <a:pt x="766960" y="464969"/>
                </a:lnTo>
                <a:lnTo>
                  <a:pt x="0" y="464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" name="Freeform 4"/>
          <p:cNvSpPr/>
          <p:nvPr/>
        </p:nvSpPr>
        <p:spPr>
          <a:xfrm>
            <a:off x="-3395816" y="-2710223"/>
            <a:ext cx="4424516" cy="4114800"/>
          </a:xfrm>
          <a:custGeom>
            <a:avLst/>
            <a:gdLst/>
            <a:ahLst/>
            <a:cxnLst/>
            <a:rect l="l" t="t" r="r" b="b"/>
            <a:pathLst>
              <a:path w="4424516" h="4114800">
                <a:moveTo>
                  <a:pt x="0" y="0"/>
                </a:moveTo>
                <a:lnTo>
                  <a:pt x="4424516" y="0"/>
                </a:lnTo>
                <a:lnTo>
                  <a:pt x="44245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5" name="Freeform 5"/>
          <p:cNvSpPr/>
          <p:nvPr/>
        </p:nvSpPr>
        <p:spPr>
          <a:xfrm>
            <a:off x="16931004" y="9000054"/>
            <a:ext cx="4006787" cy="4114800"/>
          </a:xfrm>
          <a:custGeom>
            <a:avLst/>
            <a:gdLst/>
            <a:ahLst/>
            <a:cxnLst/>
            <a:rect l="l" t="t" r="r" b="b"/>
            <a:pathLst>
              <a:path w="4006787" h="4114800">
                <a:moveTo>
                  <a:pt x="0" y="0"/>
                </a:moveTo>
                <a:lnTo>
                  <a:pt x="4006786" y="0"/>
                </a:lnTo>
                <a:lnTo>
                  <a:pt x="4006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6" name="AutoShape 6"/>
          <p:cNvSpPr/>
          <p:nvPr/>
        </p:nvSpPr>
        <p:spPr>
          <a:xfrm>
            <a:off x="1422220" y="4319300"/>
            <a:ext cx="1550878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7" name="TextBox 7"/>
          <p:cNvSpPr txBox="1"/>
          <p:nvPr/>
        </p:nvSpPr>
        <p:spPr>
          <a:xfrm>
            <a:off x="1422220" y="3278578"/>
            <a:ext cx="8636198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THANK YOU FOR ATTENTION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2220" y="4453243"/>
            <a:ext cx="3191165" cy="53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65"/>
              </a:lnSpc>
              <a:spcBef>
                <a:spcPct val="0"/>
              </a:spcBef>
            </a:pPr>
            <a:r>
              <a:rPr lang="en-US" sz="3118" i="1" spc="15">
                <a:solidFill>
                  <a:srgbClr val="505050"/>
                </a:solidFill>
                <a:latin typeface="Inter Italics"/>
                <a:ea typeface="Inter Italics"/>
                <a:cs typeface="Inter Italics"/>
                <a:sym typeface="Inter Italics"/>
              </a:rPr>
              <a:t>Team ERALASH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3873282" y="5298363"/>
            <a:ext cx="2494760" cy="3959937"/>
          </a:xfrm>
          <a:custGeom>
            <a:avLst/>
            <a:gdLst/>
            <a:ahLst/>
            <a:cxnLst/>
            <a:rect l="l" t="t" r="r" b="b"/>
            <a:pathLst>
              <a:path w="2494760" h="3959937">
                <a:moveTo>
                  <a:pt x="2494760" y="0"/>
                </a:moveTo>
                <a:lnTo>
                  <a:pt x="0" y="0"/>
                </a:lnTo>
                <a:lnTo>
                  <a:pt x="0" y="3959937"/>
                </a:lnTo>
                <a:lnTo>
                  <a:pt x="2494760" y="3959937"/>
                </a:lnTo>
                <a:lnTo>
                  <a:pt x="249476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</dc:title>
  <cp:lastModifiedBy>Arina Grishaeva</cp:lastModifiedBy>
  <cp:revision>2</cp:revision>
  <dcterms:created xsi:type="dcterms:W3CDTF">2006-08-16T00:00:00Z</dcterms:created>
  <dcterms:modified xsi:type="dcterms:W3CDTF">2025-05-11T13:33:40Z</dcterms:modified>
  <dc:identifier>DAGnIsRWk58</dc:identifier>
</cp:coreProperties>
</file>